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0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8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9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0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1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3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4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25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6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7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9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0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3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dbdc5bb1c_1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dbdc5bb1c_1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f6779e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2f6779e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f6779ef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2f6779ef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2f6779e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2f6779e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69a65b2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69a65b2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d69a65b2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d69a65b2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dbdc5bb1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dbdc5bb1c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dbdc5bb1c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dbdc5bb1c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dbdc5bb1c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dbdc5bb1c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daf8eecf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daf8eecf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dbdc5bb1c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dbdc5bb1c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daf8eecf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daf8eecf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af8eecf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af8eecf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d69a65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d69a65b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dbdc5bb1c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dbdc5bb1c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d69a65b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d69a65b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d69a65b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d69a65b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d69a65b2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d69a65b2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69a65b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d69a65b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d69a65b2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d69a65b2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69a65b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d69a65b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33d1c8be_1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33d1c8be_1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2f6779e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2f6779e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d69a65b2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d69a65b2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d69a65b2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d69a65b2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2f557f4d6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2f557f4d6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FF00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33d1c8be_1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33d1c8be_1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dbdc5bb1c_1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dbdc5bb1c_1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dbdc5bb1c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dbdc5bb1c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bdc5bb1c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dbdc5bb1c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bdc5bb1c_1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dbdc5bb1c_1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 1">
  <p:cSld name="AUTOLAYOUT_3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 flipH="1">
            <a:off x="3225000" y="1448425"/>
            <a:ext cx="5919000" cy="36951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 flipH="1">
            <a:off x="3397800" y="1448425"/>
            <a:ext cx="5746200" cy="369510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 flipH="1">
            <a:off x="3836700" y="1448475"/>
            <a:ext cx="5307300" cy="3695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 3">
  <p:cSld name="AUTOLAYOUT_5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00" y="-125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37893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65500" y="316700"/>
            <a:ext cx="3163500" cy="26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283675" y="316700"/>
            <a:ext cx="4407300" cy="383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 5">
  <p:cSld name="AUTOLAYOUT_9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668277" y="1920450"/>
            <a:ext cx="41241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tags" Target="../tags/tag60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5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70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75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01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07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10" Type="http://schemas.openxmlformats.org/officeDocument/2006/relationships/image" Target="../media/image22.jpg"/><Relationship Id="rId4" Type="http://schemas.openxmlformats.org/officeDocument/2006/relationships/tags" Target="../tags/tag113.xml"/><Relationship Id="rId9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25.jpg"/><Relationship Id="rId5" Type="http://schemas.openxmlformats.org/officeDocument/2006/relationships/tags" Target="../tags/tag120.xml"/><Relationship Id="rId10" Type="http://schemas.openxmlformats.org/officeDocument/2006/relationships/image" Target="../media/image24.jpg"/><Relationship Id="rId4" Type="http://schemas.openxmlformats.org/officeDocument/2006/relationships/tags" Target="../tags/tag119.xml"/><Relationship Id="rId9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29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image" Target="../media/image29.png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12" Type="http://schemas.openxmlformats.org/officeDocument/2006/relationships/image" Target="../media/image28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notesSlide" Target="../notesSlides/notesSlide24.xml"/><Relationship Id="rId5" Type="http://schemas.openxmlformats.org/officeDocument/2006/relationships/tags" Target="../tags/tag136.xml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3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4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33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3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notesSlide" Target="../notesSlides/notesSlide26.xml"/><Relationship Id="rId5" Type="http://schemas.openxmlformats.org/officeDocument/2006/relationships/tags" Target="../tags/tag149.xml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56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61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66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71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76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8.xml"/><Relationship Id="rId4" Type="http://schemas.openxmlformats.org/officeDocument/2006/relationships/tags" Target="../tags/tag17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ker.com/" TargetMode="External"/><Relationship Id="rId3" Type="http://schemas.openxmlformats.org/officeDocument/2006/relationships/hyperlink" Target="https://www.linode.com/" TargetMode="External"/><Relationship Id="rId7" Type="http://schemas.openxmlformats.org/officeDocument/2006/relationships/hyperlink" Target="http://www.traefik.io/" TargetMode="External"/><Relationship Id="rId2" Type="http://schemas.openxmlformats.org/officeDocument/2006/relationships/hyperlink" Target="https://www.bixi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NULL" TargetMode="External"/><Relationship Id="rId11" Type="http://schemas.openxmlformats.org/officeDocument/2006/relationships/hyperlink" Target="https://www.atmosphereci.com/blog/atmosphere-learning-organization/" TargetMode="External"/><Relationship Id="rId5" Type="http://schemas.openxmlformats.org/officeDocument/2006/relationships/hyperlink" Target="https://www.python.org/" TargetMode="External"/><Relationship Id="rId10" Type="http://schemas.openxmlformats.org/officeDocument/2006/relationships/hyperlink" Target="https://humanis.qc.ca/aec-dec/techniques-et-outils-de-gestion-de-projet/" TargetMode="External"/><Relationship Id="rId4" Type="http://schemas.openxmlformats.org/officeDocument/2006/relationships/hyperlink" Target="https://www.kotlinlang.org/" TargetMode="External"/><Relationship Id="rId9" Type="http://schemas.openxmlformats.org/officeDocument/2006/relationships/hyperlink" Target="https://en.wikipedia.org/wiki/PyQ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6.png"/><Relationship Id="rId2" Type="http://schemas.openxmlformats.org/officeDocument/2006/relationships/tags" Target="../tags/tag17.xml"/><Relationship Id="rId16" Type="http://schemas.openxmlformats.org/officeDocument/2006/relationships/image" Target="../media/image5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image" Target="../media/image4.png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tags" Target="../tags/tag29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40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11.jpg"/><Relationship Id="rId5" Type="http://schemas.openxmlformats.org/officeDocument/2006/relationships/tags" Target="../tags/tag47.xml"/><Relationship Id="rId10" Type="http://schemas.openxmlformats.org/officeDocument/2006/relationships/image" Target="../media/image10.jpg"/><Relationship Id="rId4" Type="http://schemas.openxmlformats.org/officeDocument/2006/relationships/tags" Target="../tags/tag46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13.jp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12.jp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7.jpg"/><Relationship Id="rId5" Type="http://schemas.openxmlformats.org/officeDocument/2006/relationships/tags" Target="../tags/tag54.xml"/><Relationship Id="rId10" Type="http://schemas.openxmlformats.org/officeDocument/2006/relationships/notesSlide" Target="../notesSlides/notesSlide9.xml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35250" y="666750"/>
            <a:ext cx="3277800" cy="8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PolyBixi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35250" y="1679250"/>
            <a:ext cx="58497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INF3995 - </a:t>
            </a:r>
            <a:r>
              <a:rPr lang="en-GB" dirty="0" err="1"/>
              <a:t>Projet</a:t>
            </a:r>
            <a:r>
              <a:rPr lang="en-GB" dirty="0"/>
              <a:t> </a:t>
            </a:r>
            <a:r>
              <a:rPr lang="en-GB" dirty="0" err="1"/>
              <a:t>Intégrateur</a:t>
            </a:r>
            <a:r>
              <a:rPr lang="en-GB" dirty="0"/>
              <a:t> 3e </a:t>
            </a:r>
            <a:r>
              <a:rPr lang="en-GB" dirty="0" err="1"/>
              <a:t>année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Génie</a:t>
            </a:r>
            <a:r>
              <a:rPr lang="en-GB" dirty="0"/>
              <a:t> Informatique, </a:t>
            </a:r>
            <a:r>
              <a:rPr lang="en-GB" dirty="0" err="1"/>
              <a:t>Automne</a:t>
            </a:r>
            <a:r>
              <a:rPr lang="en-GB" dirty="0"/>
              <a:t> 2020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6083116" y="4663225"/>
            <a:ext cx="2937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3 décembre 2020 - </a:t>
            </a: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85" name="Google Shape;85;p16"/>
          <p:cNvSpPr txBox="1"/>
          <p:nvPr>
            <p:custDataLst>
              <p:tags r:id="rId4"/>
            </p:custDataLst>
          </p:nvPr>
        </p:nvSpPr>
        <p:spPr>
          <a:xfrm>
            <a:off x="335250" y="2775102"/>
            <a:ext cx="40464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Présenté par l’équipe 6 : 	</a:t>
            </a:r>
            <a:endParaRPr sz="1800"/>
          </a:p>
          <a:p>
            <a:pPr marL="45720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Anastasiya Basanets</a:t>
            </a:r>
            <a:endParaRPr sz="180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Samuel Charbonneau</a:t>
            </a:r>
            <a:endParaRPr sz="180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Jean-Olivier Dalphond</a:t>
            </a:r>
            <a:endParaRPr sz="180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Olivier Dion</a:t>
            </a:r>
            <a:endParaRPr sz="180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Mariam Sarwat</a:t>
            </a:r>
            <a:endParaRPr sz="1800"/>
          </a:p>
        </p:txBody>
      </p:sp>
      <p:pic>
        <p:nvPicPr>
          <p:cNvPr id="86" name="Google Shape;86;p16"/>
          <p:cNvPicPr preferRelativeResize="0"/>
          <p:nvPr>
            <p:custDataLst>
              <p:tags r:id="rId5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473" y="1067800"/>
            <a:ext cx="2416225" cy="2405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" name="Google Shape;87;p16"/>
          <p:cNvSpPr txBox="1"/>
          <p:nvPr>
            <p:custDataLst>
              <p:tags r:id="rId6"/>
            </p:custDataLst>
          </p:nvPr>
        </p:nvSpPr>
        <p:spPr>
          <a:xfrm>
            <a:off x="6508250" y="3463600"/>
            <a:ext cx="200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lt1"/>
                </a:solidFill>
              </a:rPr>
              <a:t>Figure 1</a:t>
            </a:r>
            <a:r>
              <a:rPr lang="en-GB" sz="800">
                <a:solidFill>
                  <a:schemeClr val="lt1"/>
                </a:solidFill>
              </a:rPr>
              <a:t>. Logo PolyBixi Éq. 6 © 2020 Jean-Philippe Toutant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6729500" y="4663225"/>
            <a:ext cx="229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Jean-Olivier Dalphond - </a:t>
            </a: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792250" y="230050"/>
            <a:ext cx="3559500" cy="6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Onglet Statistiques</a:t>
            </a:r>
            <a:endParaRPr/>
          </a:p>
        </p:txBody>
      </p:sp>
      <p:pic>
        <p:nvPicPr>
          <p:cNvPr id="177" name="Google Shape;177;p25"/>
          <p:cNvPicPr preferRelativeResize="0"/>
          <p:nvPr>
            <p:custDataLst>
              <p:tags r:id="rId3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124" y="1157050"/>
            <a:ext cx="2131851" cy="34109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8" name="Google Shape;178;p25"/>
          <p:cNvSpPr txBox="1"/>
          <p:nvPr>
            <p:custDataLst>
              <p:tags r:id="rId4"/>
            </p:custDataLst>
          </p:nvPr>
        </p:nvSpPr>
        <p:spPr>
          <a:xfrm>
            <a:off x="3305325" y="1827925"/>
            <a:ext cx="53556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Choix entre code de la station ou toutes les stations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Prédiction: par heure, jour de la semaine, jour de l’année et température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Historique: par mois, heure, jour de la semaine</a:t>
            </a:r>
            <a:endParaRPr sz="1800"/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Erreur: présentation des erreurs de prédiction pour la version remise au client</a:t>
            </a:r>
            <a:endParaRPr sz="1800"/>
          </a:p>
        </p:txBody>
      </p:sp>
      <p:sp>
        <p:nvSpPr>
          <p:cNvPr id="179" name="Google Shape;179;p25"/>
          <p:cNvSpPr txBox="1"/>
          <p:nvPr>
            <p:custDataLst>
              <p:tags r:id="rId5"/>
            </p:custDataLst>
          </p:nvPr>
        </p:nvSpPr>
        <p:spPr>
          <a:xfrm>
            <a:off x="301450" y="4576450"/>
            <a:ext cx="3403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15.</a:t>
            </a:r>
            <a:r>
              <a:rPr lang="en-GB" sz="800">
                <a:solidFill>
                  <a:schemeClr val="dk1"/>
                </a:solidFill>
              </a:rPr>
              <a:t> Application Android, Statistiques © Jean-Olivier Dalphond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8800" y="344375"/>
            <a:ext cx="3814200" cy="13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d’ensemble du projet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65500" y="2006425"/>
            <a:ext cx="3316500" cy="22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Gestion des services avec Docker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Routages des services avec Traefik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-GB"/>
              <a:t>Serveur Web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868316" y="4663225"/>
            <a:ext cx="1152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Olivier Dion - </a:t>
            </a: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187" name="Google Shape;187;p26"/>
          <p:cNvSpPr txBox="1"/>
          <p:nvPr>
            <p:custDataLst>
              <p:tags r:id="rId4"/>
            </p:custDataLst>
          </p:nvPr>
        </p:nvSpPr>
        <p:spPr>
          <a:xfrm>
            <a:off x="3993000" y="4064875"/>
            <a:ext cx="44685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lt1"/>
                </a:solidFill>
              </a:rPr>
              <a:t>Figure 16.</a:t>
            </a:r>
            <a:r>
              <a:rPr lang="en-GB" sz="900">
                <a:solidFill>
                  <a:schemeClr val="lt1"/>
                </a:solidFill>
              </a:rPr>
              <a:t> Schéma de la distribution des services avec Traefik © 2020 Olivier Dion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188" name="Google Shape;188;p26"/>
          <p:cNvPicPr preferRelativeResize="0"/>
          <p:nvPr>
            <p:custDataLst>
              <p:tags r:id="rId5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3000" y="1079775"/>
            <a:ext cx="4510199" cy="2919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14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Gestions des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68375" y="954300"/>
            <a:ext cx="4407300" cy="32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Docker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 err="1"/>
              <a:t>Déploiement</a:t>
            </a:r>
            <a:r>
              <a:rPr lang="en-GB" dirty="0"/>
              <a:t> d’un service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Docker Compose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Gestion de </a:t>
            </a:r>
            <a:r>
              <a:rPr lang="en-GB" dirty="0" err="1"/>
              <a:t>plusieurs</a:t>
            </a:r>
            <a:r>
              <a:rPr lang="en-GB" dirty="0"/>
              <a:t> services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Gestion </a:t>
            </a:r>
            <a:r>
              <a:rPr lang="en-GB" dirty="0" err="1"/>
              <a:t>d’espace</a:t>
            </a:r>
            <a:r>
              <a:rPr lang="en-GB" dirty="0"/>
              <a:t> de </a:t>
            </a:r>
            <a:r>
              <a:rPr lang="en-GB" dirty="0" err="1"/>
              <a:t>noms</a:t>
            </a:r>
            <a:endParaRPr dirty="0"/>
          </a:p>
          <a:p>
            <a:pPr marL="137160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-GB" dirty="0" err="1"/>
              <a:t>Réseau</a:t>
            </a:r>
            <a:endParaRPr dirty="0"/>
          </a:p>
          <a:p>
            <a:pPr marL="137160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-GB" dirty="0" err="1"/>
              <a:t>Système</a:t>
            </a:r>
            <a:r>
              <a:rPr lang="en-GB" dirty="0"/>
              <a:t> de </a:t>
            </a:r>
            <a:r>
              <a:rPr lang="en-GB" dirty="0" err="1"/>
              <a:t>fichier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776476" y="4663225"/>
            <a:ext cx="1244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Olivier Dion - </a:t>
            </a: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96" name="Google Shape;196;p27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450" y="1790900"/>
            <a:ext cx="3061602" cy="26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custDataLst>
              <p:tags r:id="rId5"/>
            </p:custDataLst>
          </p:nvPr>
        </p:nvSpPr>
        <p:spPr>
          <a:xfrm>
            <a:off x="18475" y="4410475"/>
            <a:ext cx="3657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>
                <a:solidFill>
                  <a:schemeClr val="lt1"/>
                </a:solidFill>
              </a:rPr>
              <a:t>Figure 17</a:t>
            </a:r>
            <a:r>
              <a:rPr lang="en-GB" sz="600">
                <a:solidFill>
                  <a:schemeClr val="lt1"/>
                </a:solidFill>
              </a:rPr>
              <a:t>. Logo (www.docker.com). © 2020 par Docker. Reproduit avec permission.</a:t>
            </a:r>
            <a:endParaRPr sz="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3312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Proxy inverse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98975" y="1245300"/>
            <a:ext cx="44073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Traefik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Découverte des services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Enregistrement par étiquette Docker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Filtrage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Routage des requêtes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Chiffrement SSL/TLS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837716" y="4663225"/>
            <a:ext cx="1183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Olivier Dion - </a:t>
            </a: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05" name="Google Shape;205;p28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525" y="1065150"/>
            <a:ext cx="2354276" cy="32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custDataLst>
              <p:tags r:id="rId5"/>
            </p:custDataLst>
          </p:nvPr>
        </p:nvSpPr>
        <p:spPr>
          <a:xfrm>
            <a:off x="341700" y="4362850"/>
            <a:ext cx="2938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>
                <a:solidFill>
                  <a:schemeClr val="lt1"/>
                </a:solidFill>
              </a:rPr>
              <a:t>Figure 18</a:t>
            </a:r>
            <a:r>
              <a:rPr lang="en-GB" sz="600">
                <a:solidFill>
                  <a:schemeClr val="lt1"/>
                </a:solidFill>
              </a:rPr>
              <a:t>. Logo (www.traefik.io). © 2020 par Traefik. Reproduit avec permission.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Serveur web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824450" y="316700"/>
            <a:ext cx="2650800" cy="4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Utilitaires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JSON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HTTP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Base64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Structure de données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Noyau	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Sondage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Authentication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Chiffrement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REST API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684614" y="4663225"/>
            <a:ext cx="1336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Olivier Dion - </a:t>
            </a: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14" name="Google Shape;214;p29"/>
          <p:cNvPicPr preferRelativeResize="0"/>
          <p:nvPr>
            <p:custDataLst>
              <p:tags r:id="rId4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475" y="1640175"/>
            <a:ext cx="3448800" cy="1967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5" name="Google Shape;215;p29"/>
          <p:cNvSpPr txBox="1"/>
          <p:nvPr>
            <p:custDataLst>
              <p:tags r:id="rId5"/>
            </p:custDataLst>
          </p:nvPr>
        </p:nvSpPr>
        <p:spPr>
          <a:xfrm>
            <a:off x="122475" y="3607750"/>
            <a:ext cx="32358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lt1"/>
                </a:solidFill>
              </a:rPr>
              <a:t>Figure 19.</a:t>
            </a:r>
            <a:r>
              <a:rPr lang="en-GB" sz="900">
                <a:solidFill>
                  <a:schemeClr val="lt1"/>
                </a:solidFill>
              </a:rPr>
              <a:t> Automate fini du serveur web © 2020 Olivier Dion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16" name="Google Shape;216;p29"/>
          <p:cNvSpPr txBox="1"/>
          <p:nvPr>
            <p:custDataLst>
              <p:tags r:id="rId6"/>
            </p:custDataLst>
          </p:nvPr>
        </p:nvSpPr>
        <p:spPr>
          <a:xfrm>
            <a:off x="6475300" y="316800"/>
            <a:ext cx="2433900" cy="4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Routes</a:t>
            </a:r>
            <a:endParaRPr sz="1800"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Enregistrement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Recherche binaire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Tests</a:t>
            </a:r>
            <a:endParaRPr sz="1800"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LD_PRELOAD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GNU Parallel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2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 de données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72225" y="1303925"/>
            <a:ext cx="4407300" cy="19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Aperçu de l’architecture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Engin 1 : Les stations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Engin 2 : Les données historiques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Engin 3 : L’intelligence artificielle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6995754" y="4663225"/>
            <a:ext cx="2025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Samuel Charbonneau - </a:t>
            </a:r>
            <a:fld id="{00000000-1234-1234-1234-123412341234}" type="slidenum">
              <a:rPr lang="en-GB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21600" y="296900"/>
            <a:ext cx="67008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Aperçu de l’architecture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4920850" y="1971350"/>
            <a:ext cx="3216300" cy="244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Module HTTP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Module de journalisation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Données BIXI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Engins de 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31" name="Google Shape;231;p31"/>
          <p:cNvSpPr txBox="1"/>
          <p:nvPr>
            <p:custDataLst>
              <p:tags r:id="rId4"/>
            </p:custDataLst>
          </p:nvPr>
        </p:nvSpPr>
        <p:spPr>
          <a:xfrm>
            <a:off x="555300" y="4618825"/>
            <a:ext cx="36783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/>
              <a:t>Figure 20.</a:t>
            </a:r>
            <a:r>
              <a:rPr lang="en-GB" sz="1000"/>
              <a:t> Architecture engin de données © 2020 Samuel Charbonneau.</a:t>
            </a:r>
            <a:endParaRPr sz="100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 - </a:t>
            </a: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33" name="Google Shape;233;p31"/>
          <p:cNvPicPr preferRelativeResize="0"/>
          <p:nvPr>
            <p:custDataLst>
              <p:tags r:id="rId6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038" y="998150"/>
            <a:ext cx="3588875" cy="3588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23050" y="176100"/>
            <a:ext cx="3897900" cy="5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 1: Stations</a:t>
            </a: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4668277" y="1920450"/>
            <a:ext cx="41241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Récupérations des informations des stations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Informations :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Code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Nom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Longitude, Latitude</a:t>
            </a:r>
            <a:br>
              <a:rPr lang="en-GB"/>
            </a:b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Recherche de station par son nom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Utilisé pour afficher les stations sur la carte dans l’application mobile</a:t>
            </a:r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41" name="Google Shape;241;p32"/>
          <p:cNvPicPr preferRelativeResize="0"/>
          <p:nvPr>
            <p:custDataLst>
              <p:tags r:id="rId4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4675" y="989400"/>
            <a:ext cx="2234325" cy="35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2" name="Google Shape;242;p32"/>
          <p:cNvSpPr txBox="1"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 - </a:t>
            </a: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43" name="Google Shape;243;p32"/>
          <p:cNvSpPr txBox="1"/>
          <p:nvPr>
            <p:custDataLst>
              <p:tags r:id="rId6"/>
            </p:custDataLst>
          </p:nvPr>
        </p:nvSpPr>
        <p:spPr>
          <a:xfrm>
            <a:off x="1308325" y="4587550"/>
            <a:ext cx="1020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/>
              <a:t>Figure 13.</a:t>
            </a:r>
            <a:endParaRPr sz="900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4668277" y="1920450"/>
            <a:ext cx="41241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Récupérations des données récoltées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Récupération par 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Heure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Jour de la semaine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Mois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Utilisé pour afficher les données dans le graphique dans l’application mobile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829950" y="132900"/>
            <a:ext cx="5484000" cy="7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 2: Données historiques</a:t>
            </a:r>
            <a:endParaRPr/>
          </a:p>
        </p:txBody>
      </p:sp>
      <p:pic>
        <p:nvPicPr>
          <p:cNvPr id="251" name="Google Shape;251;p33"/>
          <p:cNvPicPr preferRelativeResize="0"/>
          <p:nvPr>
            <p:custDataLst>
              <p:tags r:id="rId4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5975" y="1119800"/>
            <a:ext cx="2157075" cy="34513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2" name="Google Shape;252;p33"/>
          <p:cNvSpPr txBox="1"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 - </a:t>
            </a: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53" name="Google Shape;253;p33"/>
          <p:cNvSpPr txBox="1"/>
          <p:nvPr>
            <p:custDataLst>
              <p:tags r:id="rId6"/>
            </p:custDataLst>
          </p:nvPr>
        </p:nvSpPr>
        <p:spPr>
          <a:xfrm>
            <a:off x="1308325" y="4587550"/>
            <a:ext cx="1020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/>
              <a:t>Figure 15.</a:t>
            </a:r>
            <a:endParaRPr sz="900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40450" y="406600"/>
            <a:ext cx="62631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 3: Intelligence Artificielle (IA)</a:t>
            </a:r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0" y="1844250"/>
            <a:ext cx="42201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 dirty="0" err="1">
                <a:solidFill>
                  <a:srgbClr val="000000"/>
                </a:solidFill>
              </a:rPr>
              <a:t>Prédiction</a:t>
            </a:r>
            <a:r>
              <a:rPr lang="en-GB" sz="1800" dirty="0">
                <a:solidFill>
                  <a:srgbClr val="000000"/>
                </a:solidFill>
              </a:rPr>
              <a:t> grâce à </a:t>
            </a:r>
            <a:r>
              <a:rPr lang="en-GB" sz="1800" dirty="0" err="1">
                <a:solidFill>
                  <a:srgbClr val="000000"/>
                </a:solidFill>
              </a:rPr>
              <a:t>l’algorithme</a:t>
            </a:r>
            <a:r>
              <a:rPr lang="en-GB" sz="1800" dirty="0">
                <a:solidFill>
                  <a:srgbClr val="000000"/>
                </a:solidFill>
              </a:rPr>
              <a:t> des </a:t>
            </a:r>
            <a:r>
              <a:rPr lang="en-GB" sz="1800" dirty="0" err="1">
                <a:solidFill>
                  <a:srgbClr val="000000"/>
                </a:solidFill>
              </a:rPr>
              <a:t>arbres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aléatoires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 dirty="0" err="1">
                <a:solidFill>
                  <a:srgbClr val="000000"/>
                </a:solidFill>
              </a:rPr>
              <a:t>Technologie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dirty="0" err="1">
                <a:solidFill>
                  <a:srgbClr val="000000"/>
                </a:solidFill>
              </a:rPr>
              <a:t>utilisée</a:t>
            </a:r>
            <a:r>
              <a:rPr lang="en-GB" sz="1800" dirty="0">
                <a:solidFill>
                  <a:srgbClr val="000000"/>
                </a:solidFill>
              </a:rPr>
              <a:t> : </a:t>
            </a:r>
            <a:r>
              <a:rPr lang="en-GB" sz="1800" dirty="0" err="1">
                <a:solidFill>
                  <a:srgbClr val="000000"/>
                </a:solidFill>
              </a:rPr>
              <a:t>Scikit</a:t>
            </a:r>
            <a:r>
              <a:rPr lang="en-GB" sz="1800" dirty="0">
                <a:solidFill>
                  <a:srgbClr val="000000"/>
                </a:solidFill>
              </a:rPr>
              <a:t>-Learn dans Python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 dirty="0">
                <a:solidFill>
                  <a:srgbClr val="000000"/>
                </a:solidFill>
              </a:rPr>
              <a:t>Principe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GB" dirty="0" err="1">
                <a:solidFill>
                  <a:srgbClr val="000000"/>
                </a:solidFill>
              </a:rPr>
              <a:t>Entraîner</a:t>
            </a:r>
            <a:r>
              <a:rPr lang="en-GB" dirty="0">
                <a:solidFill>
                  <a:srgbClr val="000000"/>
                </a:solidFill>
              </a:rPr>
              <a:t> le </a:t>
            </a:r>
            <a:r>
              <a:rPr lang="en-GB" dirty="0" err="1">
                <a:solidFill>
                  <a:srgbClr val="000000"/>
                </a:solidFill>
              </a:rPr>
              <a:t>modèle</a:t>
            </a:r>
            <a:r>
              <a:rPr lang="en-GB" dirty="0">
                <a:solidFill>
                  <a:srgbClr val="000000"/>
                </a:solidFill>
              </a:rPr>
              <a:t> avec un ensemble de </a:t>
            </a:r>
            <a:r>
              <a:rPr lang="en-GB" dirty="0" err="1">
                <a:solidFill>
                  <a:srgbClr val="000000"/>
                </a:solidFill>
              </a:rPr>
              <a:t>données</a:t>
            </a:r>
            <a:r>
              <a:rPr lang="en-GB" dirty="0">
                <a:solidFill>
                  <a:srgbClr val="000000"/>
                </a:solidFill>
              </a:rPr>
              <a:t> (75 %)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AutoNum type="alphaLcPeriod"/>
            </a:pPr>
            <a:r>
              <a:rPr lang="en-GB" dirty="0">
                <a:solidFill>
                  <a:srgbClr val="000000"/>
                </a:solidFill>
              </a:rPr>
              <a:t>Tester le </a:t>
            </a:r>
            <a:r>
              <a:rPr lang="en-GB" dirty="0" err="1">
                <a:solidFill>
                  <a:srgbClr val="000000"/>
                </a:solidFill>
              </a:rPr>
              <a:t>modèle</a:t>
            </a:r>
            <a:r>
              <a:rPr lang="en-GB" dirty="0">
                <a:solidFill>
                  <a:srgbClr val="000000"/>
                </a:solidFill>
              </a:rPr>
              <a:t> (25%)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0" name="Google Shape;260;p34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164150" y="4663225"/>
            <a:ext cx="185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Anastasiya Basanets  - </a:t>
            </a:r>
            <a:fld id="{00000000-1234-1234-1234-123412341234}" type="slidenum">
              <a:rPr lang="en-GB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61" name="Google Shape;261;p34"/>
          <p:cNvPicPr preferRelativeResize="0"/>
          <p:nvPr>
            <p:custDataLst>
              <p:tags r:id="rId4"/>
            </p:custDataLst>
          </p:nvPr>
        </p:nvPicPr>
        <p:blipFill rotWithShape="1">
          <a:blip r:embed="rId8">
            <a:alphaModFix/>
          </a:blip>
          <a:srcRect l="23853" r="25480"/>
          <a:stretch/>
        </p:blipFill>
        <p:spPr>
          <a:xfrm>
            <a:off x="663100" y="1766825"/>
            <a:ext cx="3596751" cy="3011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2" name="Google Shape;262;p34"/>
          <p:cNvSpPr txBox="1"/>
          <p:nvPr>
            <p:custDataLst>
              <p:tags r:id="rId5"/>
            </p:custDataLst>
          </p:nvPr>
        </p:nvSpPr>
        <p:spPr>
          <a:xfrm>
            <a:off x="678575" y="4778275"/>
            <a:ext cx="3565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/>
              <a:t>Figure 21.</a:t>
            </a:r>
            <a:r>
              <a:rPr lang="en-GB" sz="1000"/>
              <a:t> Arbre décisionnel © 2020 Anastasiya Basanets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3577225" y="1909200"/>
            <a:ext cx="5418900" cy="28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Obtenir des prédictions d’utilisation du système BIXI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Utilisation de l’intelligence artificielle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Projet soumissionné en septembre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Entente contractuelle </a:t>
            </a:r>
            <a:endParaRPr sz="18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Livraison en début décembre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Limite de 630 heures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792250" y="367375"/>
            <a:ext cx="3559500" cy="8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Mise en contexte</a:t>
            </a:r>
            <a:endParaRPr/>
          </a:p>
        </p:txBody>
      </p:sp>
      <p:pic>
        <p:nvPicPr>
          <p:cNvPr id="95" name="Google Shape;95;p17"/>
          <p:cNvPicPr preferRelativeResize="0"/>
          <p:nvPr>
            <p:custDataLst>
              <p:tags r:id="rId4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450" y="2454750"/>
            <a:ext cx="3040750" cy="132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" name="Google Shape;96;p17"/>
          <p:cNvSpPr txBox="1">
            <a:spLocks noGrp="1"/>
          </p:cNvSpPr>
          <p:nvPr>
            <p:ph type="sldNum" idx="12"/>
            <p:custDataLst>
              <p:tags r:id="rId5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 - </a:t>
            </a: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97" name="Google Shape;97;p17"/>
          <p:cNvSpPr txBox="1"/>
          <p:nvPr>
            <p:custDataLst>
              <p:tags r:id="rId6"/>
            </p:custDataLst>
          </p:nvPr>
        </p:nvSpPr>
        <p:spPr>
          <a:xfrm>
            <a:off x="113125" y="3781050"/>
            <a:ext cx="33774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 dirty="0"/>
              <a:t>Figure 2</a:t>
            </a:r>
            <a:r>
              <a:rPr lang="en-GB" sz="600" dirty="0"/>
              <a:t>. Logo (www.bixi.com). © 2020 par Bixi Montréal. </a:t>
            </a:r>
            <a:r>
              <a:rPr lang="en-GB" sz="600" dirty="0" err="1"/>
              <a:t>Reproduit</a:t>
            </a:r>
            <a:r>
              <a:rPr lang="en-GB" sz="600" dirty="0"/>
              <a:t> avec permission.</a:t>
            </a:r>
            <a:endParaRPr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72950" y="146750"/>
            <a:ext cx="2198100" cy="5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 3: IA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8021400" y="4663225"/>
            <a:ext cx="99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Anastasiya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Basanets - </a:t>
            </a:r>
            <a:fld id="{00000000-1234-1234-1234-123412341234}" type="slidenum">
              <a:rPr lang="en-GB">
                <a:solidFill>
                  <a:schemeClr val="dk2"/>
                </a:solidFill>
              </a:rPr>
              <a:t>20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69" name="Google Shape;269;p35"/>
          <p:cNvPicPr preferRelativeResize="0"/>
          <p:nvPr>
            <p:custDataLst>
              <p:tags r:id="rId3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7875" y="764650"/>
            <a:ext cx="2428824" cy="3886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5"/>
          <p:cNvPicPr preferRelativeResize="0"/>
          <p:nvPr>
            <p:custDataLst>
              <p:tags r:id="rId4"/>
            </p:custDataLst>
          </p:nvPr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7014" y="764650"/>
            <a:ext cx="2428824" cy="3886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1" name="Google Shape;271;p35"/>
          <p:cNvSpPr txBox="1"/>
          <p:nvPr>
            <p:custDataLst>
              <p:tags r:id="rId5"/>
            </p:custDataLst>
          </p:nvPr>
        </p:nvSpPr>
        <p:spPr>
          <a:xfrm>
            <a:off x="1269375" y="4650625"/>
            <a:ext cx="2739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/>
              <a:t>Figure 22.</a:t>
            </a:r>
            <a:r>
              <a:rPr lang="en-GB" sz="800"/>
              <a:t> Graphique de prédiction © 2020 Anastasiya Basanets, Jean-Olivier Dalphond.</a:t>
            </a:r>
            <a:endParaRPr sz="800"/>
          </a:p>
        </p:txBody>
      </p:sp>
      <p:sp>
        <p:nvSpPr>
          <p:cNvPr id="272" name="Google Shape;272;p35"/>
          <p:cNvSpPr txBox="1"/>
          <p:nvPr>
            <p:custDataLst>
              <p:tags r:id="rId6"/>
            </p:custDataLst>
          </p:nvPr>
        </p:nvSpPr>
        <p:spPr>
          <a:xfrm>
            <a:off x="4833425" y="4589025"/>
            <a:ext cx="29160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/>
              <a:t>Figure 23.</a:t>
            </a:r>
            <a:r>
              <a:rPr lang="en-GB" sz="800"/>
              <a:t> Graphique de comparaison entre la prédiction et les valeurs de 2017 © 2020 Anastasiya Basanets, Jean-Olivier Dalphond.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95875" y="115625"/>
            <a:ext cx="65172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 3: IA</a:t>
            </a:r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7230500" y="4663225"/>
            <a:ext cx="1790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Anastasiya Basanets -</a:t>
            </a:r>
            <a:fld id="{00000000-1234-1234-1234-123412341234}" type="slidenum">
              <a:rPr lang="en-GB">
                <a:solidFill>
                  <a:schemeClr val="dk2"/>
                </a:solidFill>
              </a:rPr>
              <a:t>21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79" name="Google Shape;279;p36"/>
          <p:cNvPicPr preferRelativeResize="0"/>
          <p:nvPr>
            <p:custDataLst>
              <p:tags r:id="rId3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5150" y="789912"/>
            <a:ext cx="2323800" cy="37180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6"/>
          <p:cNvPicPr preferRelativeResize="0"/>
          <p:nvPr>
            <p:custDataLst>
              <p:tags r:id="rId4"/>
            </p:custDataLst>
          </p:nvPr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92575" y="789913"/>
            <a:ext cx="2323800" cy="37180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6"/>
          <p:cNvPicPr preferRelativeResize="0"/>
          <p:nvPr>
            <p:custDataLst>
              <p:tags r:id="rId5"/>
            </p:custDataLst>
          </p:nvPr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000" y="789937"/>
            <a:ext cx="2323800" cy="37180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2" name="Google Shape;282;p36"/>
          <p:cNvSpPr txBox="1"/>
          <p:nvPr>
            <p:custDataLst>
              <p:tags r:id="rId6"/>
            </p:custDataLst>
          </p:nvPr>
        </p:nvSpPr>
        <p:spPr>
          <a:xfrm>
            <a:off x="731700" y="4615825"/>
            <a:ext cx="4798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/>
              <a:t>Figures 24, 25 et 26.</a:t>
            </a:r>
            <a:r>
              <a:rPr lang="en-GB" sz="800"/>
              <a:t> Autres graphiques de comparaison selon une valeur de temps différente © Anastasiya Basanets, Jean-Olivier Dalphond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PC</a:t>
            </a:r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99000" y="710700"/>
            <a:ext cx="4407300" cy="3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 simple et intuitif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Technologies utilisées 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Python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PyQt5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Outil administratif pour Linux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Visualisation des messages logs des engins de données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Changement du mot de passe du compte administrateur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Consultation des résultats du sondage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409100" y="4772025"/>
            <a:ext cx="16122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Mariam Sarwat - </a:t>
            </a:r>
            <a:fld id="{00000000-1234-1234-1234-123412341234}" type="slidenum">
              <a:rPr lang="en-GB"/>
              <a:t>22</a:t>
            </a:fld>
            <a:r>
              <a:rPr lang="en-GB"/>
              <a:t> </a:t>
            </a:r>
            <a:endParaRPr/>
          </a:p>
        </p:txBody>
      </p:sp>
      <p:pic>
        <p:nvPicPr>
          <p:cNvPr id="290" name="Google Shape;290;p37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963" y="1958650"/>
            <a:ext cx="2000574" cy="20856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p37"/>
          <p:cNvSpPr txBox="1"/>
          <p:nvPr>
            <p:custDataLst>
              <p:tags r:id="rId5"/>
            </p:custDataLst>
          </p:nvPr>
        </p:nvSpPr>
        <p:spPr>
          <a:xfrm>
            <a:off x="763075" y="4179075"/>
            <a:ext cx="2331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 dirty="0">
                <a:solidFill>
                  <a:schemeClr val="lt1"/>
                </a:solidFill>
              </a:rPr>
              <a:t>Figure 27</a:t>
            </a:r>
            <a:r>
              <a:rPr lang="en-GB" sz="600" dirty="0">
                <a:solidFill>
                  <a:schemeClr val="lt1"/>
                </a:solidFill>
              </a:rPr>
              <a:t>. Logo (https://en.wikipedia.org/wiki/PyQt). © 2020 par </a:t>
            </a:r>
            <a:r>
              <a:rPr lang="en-GB" sz="600" dirty="0" err="1">
                <a:solidFill>
                  <a:schemeClr val="lt1"/>
                </a:solidFill>
              </a:rPr>
              <a:t>WikiMedia</a:t>
            </a:r>
            <a:r>
              <a:rPr lang="en-GB" sz="600" dirty="0">
                <a:solidFill>
                  <a:schemeClr val="lt1"/>
                </a:solidFill>
              </a:rPr>
              <a:t> Commons. </a:t>
            </a:r>
            <a:r>
              <a:rPr lang="en-GB" sz="600" dirty="0" err="1">
                <a:solidFill>
                  <a:schemeClr val="lt1"/>
                </a:solidFill>
              </a:rPr>
              <a:t>Reproduit</a:t>
            </a:r>
            <a:r>
              <a:rPr lang="en-GB" sz="600" dirty="0">
                <a:solidFill>
                  <a:schemeClr val="lt1"/>
                </a:solidFill>
              </a:rPr>
              <a:t> avec permission.</a:t>
            </a:r>
            <a:endParaRPr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21600" y="296900"/>
            <a:ext cx="67008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Aperçu de l’architecture</a:t>
            </a:r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5483100" y="2683863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>
                <a:solidFill>
                  <a:schemeClr val="dk1"/>
                </a:solidFill>
              </a:rPr>
              <a:t>Architecture MVC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38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Mariam Sarwat - </a:t>
            </a: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99" name="Google Shape;299;p38"/>
          <p:cNvSpPr txBox="1"/>
          <p:nvPr>
            <p:custDataLst>
              <p:tags r:id="rId4"/>
            </p:custDataLst>
          </p:nvPr>
        </p:nvSpPr>
        <p:spPr>
          <a:xfrm>
            <a:off x="2048975" y="4633175"/>
            <a:ext cx="24393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Figure 28. Architecture application PC © 2020 Mariam Sarwat</a:t>
            </a:r>
            <a:endParaRPr sz="1000"/>
          </a:p>
        </p:txBody>
      </p:sp>
      <p:pic>
        <p:nvPicPr>
          <p:cNvPr id="300" name="Google Shape;300;p38"/>
          <p:cNvPicPr preferRelativeResize="0"/>
          <p:nvPr>
            <p:custDataLst>
              <p:tags r:id="rId5"/>
            </p:custDataLst>
          </p:nvPr>
        </p:nvPicPr>
        <p:blipFill rotWithShape="1">
          <a:blip r:embed="rId8">
            <a:alphaModFix/>
          </a:blip>
          <a:srcRect l="12154" t="8636" r="13595" b="7435"/>
          <a:stretch/>
        </p:blipFill>
        <p:spPr>
          <a:xfrm>
            <a:off x="1454250" y="955650"/>
            <a:ext cx="3628700" cy="3707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92250" y="290850"/>
            <a:ext cx="3559500" cy="7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de connexion</a:t>
            </a:r>
            <a:endParaRPr/>
          </a:p>
        </p:txBody>
      </p:sp>
      <p:pic>
        <p:nvPicPr>
          <p:cNvPr id="306" name="Google Shape;306;p39"/>
          <p:cNvPicPr preferRelativeResize="0"/>
          <p:nvPr>
            <p:custDataLst>
              <p:tags r:id="rId2"/>
            </p:custDataLst>
          </p:nvPr>
        </p:nvPicPr>
        <p:blipFill rotWithShape="1">
          <a:blip r:embed="rId12">
            <a:alphaModFix/>
          </a:blip>
          <a:srcRect l="2895" t="2526" r="1548" b="3568"/>
          <a:stretch/>
        </p:blipFill>
        <p:spPr>
          <a:xfrm>
            <a:off x="311700" y="1228725"/>
            <a:ext cx="5982101" cy="321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" name="Google Shape;307;p39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409085" y="4663225"/>
            <a:ext cx="1611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Mariam Sarwat - </a:t>
            </a: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08" name="Google Shape;308;p39"/>
          <p:cNvSpPr/>
          <p:nvPr>
            <p:custDataLst>
              <p:tags r:id="rId4"/>
            </p:custDataLst>
          </p:nvPr>
        </p:nvSpPr>
        <p:spPr>
          <a:xfrm>
            <a:off x="2762150" y="2781825"/>
            <a:ext cx="2286300" cy="552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39"/>
          <p:cNvCxnSpPr>
            <a:stCxn id="308" idx="6"/>
            <a:endCxn id="310" idx="1"/>
          </p:cNvCxnSpPr>
          <p:nvPr>
            <p:custDataLst>
              <p:tags r:id="rId5"/>
            </p:custDataLst>
          </p:nvPr>
        </p:nvCxnSpPr>
        <p:spPr>
          <a:xfrm rot="10800000" flipH="1">
            <a:off x="5048450" y="1937925"/>
            <a:ext cx="1412100" cy="112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0" name="Google Shape;310;p39"/>
          <p:cNvPicPr preferRelativeResize="0"/>
          <p:nvPr>
            <p:custDataLst>
              <p:tags r:id="rId6"/>
            </p:custDataLst>
          </p:nvPr>
        </p:nvPicPr>
        <p:blipFill rotWithShape="1">
          <a:blip r:embed="rId13">
            <a:alphaModFix/>
          </a:blip>
          <a:srcRect l="23572" t="40046" r="25250" b="24488"/>
          <a:stretch/>
        </p:blipFill>
        <p:spPr>
          <a:xfrm>
            <a:off x="6460425" y="1444050"/>
            <a:ext cx="2560726" cy="98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39"/>
          <p:cNvPicPr preferRelativeResize="0"/>
          <p:nvPr>
            <p:custDataLst>
              <p:tags r:id="rId7"/>
            </p:custDataLst>
          </p:nvPr>
        </p:nvPicPr>
        <p:blipFill rotWithShape="1">
          <a:blip r:embed="rId14">
            <a:alphaModFix/>
          </a:blip>
          <a:srcRect l="24798" t="41471" r="23953" b="23986"/>
          <a:stretch/>
        </p:blipFill>
        <p:spPr>
          <a:xfrm>
            <a:off x="6460425" y="3097600"/>
            <a:ext cx="2560725" cy="945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12" name="Google Shape;312;p39"/>
          <p:cNvCxnSpPr>
            <a:stCxn id="308" idx="6"/>
            <a:endCxn id="311" idx="1"/>
          </p:cNvCxnSpPr>
          <p:nvPr>
            <p:custDataLst>
              <p:tags r:id="rId8"/>
            </p:custDataLst>
          </p:nvPr>
        </p:nvCxnSpPr>
        <p:spPr>
          <a:xfrm>
            <a:off x="5048450" y="3058125"/>
            <a:ext cx="1412100" cy="51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39"/>
          <p:cNvSpPr txBox="1"/>
          <p:nvPr>
            <p:custDataLst>
              <p:tags r:id="rId9"/>
            </p:custDataLst>
          </p:nvPr>
        </p:nvSpPr>
        <p:spPr>
          <a:xfrm>
            <a:off x="1865550" y="4500975"/>
            <a:ext cx="2874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29.</a:t>
            </a:r>
            <a:r>
              <a:rPr lang="en-GB" sz="800">
                <a:solidFill>
                  <a:schemeClr val="dk1"/>
                </a:solidFill>
              </a:rPr>
              <a:t> Application PC, Login © 2020 Mariam Sarwat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20350" y="260250"/>
            <a:ext cx="2703300" cy="7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d'accueil</a:t>
            </a:r>
            <a:endParaRPr/>
          </a:p>
        </p:txBody>
      </p:sp>
      <p:pic>
        <p:nvPicPr>
          <p:cNvPr id="319" name="Google Shape;319;p40"/>
          <p:cNvPicPr preferRelativeResize="0"/>
          <p:nvPr>
            <p:custDataLst>
              <p:tags r:id="rId2"/>
            </p:custDataLst>
          </p:nvPr>
        </p:nvPicPr>
        <p:blipFill rotWithShape="1">
          <a:blip r:embed="rId7">
            <a:alphaModFix/>
          </a:blip>
          <a:srcRect l="1628" t="2781" r="1463" b="2913"/>
          <a:stretch/>
        </p:blipFill>
        <p:spPr>
          <a:xfrm>
            <a:off x="1342800" y="1209000"/>
            <a:ext cx="6372000" cy="342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0" name="Google Shape;320;p40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714788" y="4663225"/>
            <a:ext cx="1306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Mariam Sarwat - </a:t>
            </a: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321" name="Google Shape;321;p40"/>
          <p:cNvSpPr txBox="1"/>
          <p:nvPr>
            <p:custDataLst>
              <p:tags r:id="rId4"/>
            </p:custDataLst>
          </p:nvPr>
        </p:nvSpPr>
        <p:spPr>
          <a:xfrm>
            <a:off x="2270525" y="4689925"/>
            <a:ext cx="44505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30.</a:t>
            </a:r>
            <a:r>
              <a:rPr lang="en-GB" sz="800">
                <a:solidFill>
                  <a:schemeClr val="dk1"/>
                </a:solidFill>
              </a:rPr>
              <a:t> Application PC, Page d'accueil © 2020 Mariam Sarwat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39250" y="287700"/>
            <a:ext cx="56655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changement mot de passe</a:t>
            </a:r>
            <a:endParaRPr/>
          </a:p>
        </p:txBody>
      </p:sp>
      <p:pic>
        <p:nvPicPr>
          <p:cNvPr id="327" name="Google Shape;327;p41"/>
          <p:cNvPicPr preferRelativeResize="0"/>
          <p:nvPr>
            <p:custDataLst>
              <p:tags r:id="rId2"/>
            </p:custDataLst>
          </p:nvPr>
        </p:nvPicPr>
        <p:blipFill rotWithShape="1">
          <a:blip r:embed="rId12">
            <a:alphaModFix/>
          </a:blip>
          <a:srcRect l="2373" t="4141" r="2705" b="4634"/>
          <a:stretch/>
        </p:blipFill>
        <p:spPr>
          <a:xfrm>
            <a:off x="313200" y="1227600"/>
            <a:ext cx="5983200" cy="3214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8" name="Google Shape;328;p41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256004" y="4663225"/>
            <a:ext cx="1765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Mariam Sarwat - </a:t>
            </a:r>
            <a:fld id="{00000000-1234-1234-1234-123412341234}" type="slidenum">
              <a:rPr lang="en-GB"/>
              <a:t>26</a:t>
            </a:fld>
            <a:endParaRPr/>
          </a:p>
        </p:txBody>
      </p:sp>
      <p:cxnSp>
        <p:nvCxnSpPr>
          <p:cNvPr id="329" name="Google Shape;329;p41"/>
          <p:cNvCxnSpPr>
            <a:stCxn id="330" idx="6"/>
            <a:endCxn id="331" idx="1"/>
          </p:cNvCxnSpPr>
          <p:nvPr>
            <p:custDataLst>
              <p:tags r:id="rId4"/>
            </p:custDataLst>
          </p:nvPr>
        </p:nvCxnSpPr>
        <p:spPr>
          <a:xfrm>
            <a:off x="4952850" y="3248325"/>
            <a:ext cx="1174800" cy="716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41"/>
          <p:cNvSpPr/>
          <p:nvPr>
            <p:custDataLst>
              <p:tags r:id="rId5"/>
            </p:custDataLst>
          </p:nvPr>
        </p:nvSpPr>
        <p:spPr>
          <a:xfrm>
            <a:off x="4226250" y="3010425"/>
            <a:ext cx="726600" cy="475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41"/>
          <p:cNvPicPr preferRelativeResize="0"/>
          <p:nvPr>
            <p:custDataLst>
              <p:tags r:id="rId6"/>
            </p:custDataLst>
          </p:nvPr>
        </p:nvPicPr>
        <p:blipFill rotWithShape="1">
          <a:blip r:embed="rId13">
            <a:alphaModFix/>
          </a:blip>
          <a:srcRect l="30345" t="35380" r="29436" b="34661"/>
          <a:stretch/>
        </p:blipFill>
        <p:spPr>
          <a:xfrm>
            <a:off x="6127750" y="3486225"/>
            <a:ext cx="2362199" cy="956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41"/>
          <p:cNvPicPr preferRelativeResize="0"/>
          <p:nvPr>
            <p:custDataLst>
              <p:tags r:id="rId7"/>
            </p:custDataLst>
          </p:nvPr>
        </p:nvPicPr>
        <p:blipFill rotWithShape="1">
          <a:blip r:embed="rId14">
            <a:alphaModFix/>
          </a:blip>
          <a:srcRect l="24268" t="32376" r="24993" b="36503"/>
          <a:stretch/>
        </p:blipFill>
        <p:spPr>
          <a:xfrm>
            <a:off x="5365200" y="1535250"/>
            <a:ext cx="3467099" cy="1181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33" name="Google Shape;333;p41"/>
          <p:cNvCxnSpPr>
            <a:stCxn id="330" idx="0"/>
            <a:endCxn id="332" idx="1"/>
          </p:cNvCxnSpPr>
          <p:nvPr>
            <p:custDataLst>
              <p:tags r:id="rId8"/>
            </p:custDataLst>
          </p:nvPr>
        </p:nvCxnSpPr>
        <p:spPr>
          <a:xfrm rot="10800000" flipH="1">
            <a:off x="4589550" y="2126025"/>
            <a:ext cx="775800" cy="88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1"/>
          <p:cNvSpPr txBox="1"/>
          <p:nvPr>
            <p:custDataLst>
              <p:tags r:id="rId9"/>
            </p:custDataLst>
          </p:nvPr>
        </p:nvSpPr>
        <p:spPr>
          <a:xfrm>
            <a:off x="1244400" y="4470350"/>
            <a:ext cx="41208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31.</a:t>
            </a:r>
            <a:r>
              <a:rPr lang="en-GB" sz="800">
                <a:solidFill>
                  <a:schemeClr val="dk1"/>
                </a:solidFill>
              </a:rPr>
              <a:t> Application PC, Changement du mot de passe © 2020 Mariam Sarwat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3600" y="382700"/>
            <a:ext cx="7696800" cy="7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consultation des résultats du sondage</a:t>
            </a:r>
            <a:endParaRPr/>
          </a:p>
        </p:txBody>
      </p:sp>
      <p:pic>
        <p:nvPicPr>
          <p:cNvPr id="340" name="Google Shape;340;p42"/>
          <p:cNvPicPr preferRelativeResize="0"/>
          <p:nvPr>
            <p:custDataLst>
              <p:tags r:id="rId2"/>
            </p:custDataLst>
          </p:nvPr>
        </p:nvPicPr>
        <p:blipFill rotWithShape="1">
          <a:blip r:embed="rId8">
            <a:alphaModFix/>
          </a:blip>
          <a:srcRect l="1792" t="2080" r="1298" b="5437"/>
          <a:stretch/>
        </p:blipFill>
        <p:spPr>
          <a:xfrm>
            <a:off x="639650" y="1342525"/>
            <a:ext cx="6372001" cy="34236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1" name="Google Shape;341;p42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714790" y="4663225"/>
            <a:ext cx="1306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Mariam Sarwat - </a:t>
            </a: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342" name="Google Shape;342;p42"/>
          <p:cNvSpPr txBox="1"/>
          <p:nvPr>
            <p:custDataLst>
              <p:tags r:id="rId4"/>
            </p:custDataLst>
          </p:nvPr>
        </p:nvSpPr>
        <p:spPr>
          <a:xfrm>
            <a:off x="1609725" y="4795475"/>
            <a:ext cx="41937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32.</a:t>
            </a:r>
            <a:r>
              <a:rPr lang="en-GB" sz="800">
                <a:solidFill>
                  <a:schemeClr val="dk1"/>
                </a:solidFill>
              </a:rPr>
              <a:t> Application PC, Consultation résultats du sondage © 2020 Mariam Sarwat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43" name="Google Shape;343;p42"/>
          <p:cNvSpPr txBox="1"/>
          <p:nvPr>
            <p:custDataLst>
              <p:tags r:id="rId5"/>
            </p:custDataLst>
          </p:nvPr>
        </p:nvSpPr>
        <p:spPr>
          <a:xfrm>
            <a:off x="7063075" y="2522800"/>
            <a:ext cx="19986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Bouton de mise à jour des résultats 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2200" y="275875"/>
            <a:ext cx="7703400" cy="9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Page consultation des messages logs des </a:t>
            </a:r>
            <a:r>
              <a:rPr lang="en-GB" dirty="0" err="1"/>
              <a:t>engins</a:t>
            </a:r>
            <a:r>
              <a:rPr lang="en-GB" dirty="0"/>
              <a:t> de </a:t>
            </a:r>
            <a:r>
              <a:rPr lang="en-GB" dirty="0" err="1"/>
              <a:t>données</a:t>
            </a:r>
            <a:endParaRPr dirty="0"/>
          </a:p>
        </p:txBody>
      </p:sp>
      <p:pic>
        <p:nvPicPr>
          <p:cNvPr id="349" name="Google Shape;349;p43"/>
          <p:cNvPicPr preferRelativeResize="0"/>
          <p:nvPr>
            <p:custDataLst>
              <p:tags r:id="rId2"/>
            </p:custDataLst>
          </p:nvPr>
        </p:nvPicPr>
        <p:blipFill rotWithShape="1">
          <a:blip r:embed="rId8">
            <a:alphaModFix/>
          </a:blip>
          <a:srcRect l="2331" t="1643" r="2909" b="1663"/>
          <a:stretch/>
        </p:blipFill>
        <p:spPr>
          <a:xfrm>
            <a:off x="311700" y="1377400"/>
            <a:ext cx="6372001" cy="34236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0" name="Google Shape;350;p43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592762" y="4663225"/>
            <a:ext cx="142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Mariam Sarwat - </a:t>
            </a: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351" name="Google Shape;351;p43"/>
          <p:cNvSpPr txBox="1"/>
          <p:nvPr>
            <p:custDataLst>
              <p:tags r:id="rId4"/>
            </p:custDataLst>
          </p:nvPr>
        </p:nvSpPr>
        <p:spPr>
          <a:xfrm>
            <a:off x="6772400" y="2522800"/>
            <a:ext cx="22893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Simulation d’une réception en “temps réel”</a:t>
            </a:r>
            <a:endParaRPr sz="1800"/>
          </a:p>
        </p:txBody>
      </p:sp>
      <p:sp>
        <p:nvSpPr>
          <p:cNvPr id="352" name="Google Shape;352;p43"/>
          <p:cNvSpPr txBox="1"/>
          <p:nvPr>
            <p:custDataLst>
              <p:tags r:id="rId5"/>
            </p:custDataLst>
          </p:nvPr>
        </p:nvSpPr>
        <p:spPr>
          <a:xfrm>
            <a:off x="979500" y="4801000"/>
            <a:ext cx="5036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33.</a:t>
            </a:r>
            <a:r>
              <a:rPr lang="en-GB" sz="800">
                <a:solidFill>
                  <a:schemeClr val="dk1"/>
                </a:solidFill>
              </a:rPr>
              <a:t> Application PC, Consultation des messages logs des engins de données © 2020 Mariam Sarwat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2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Gestion de projet</a:t>
            </a:r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152950" y="1086900"/>
            <a:ext cx="4538100" cy="29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Outils principaux: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Redmine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Discord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GitLab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Réunions et rapports hebdomadaires: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Mise à jour de Redmine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Rappel de dates importantes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385035" y="4663225"/>
            <a:ext cx="1636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Mariam Sarwat - </a:t>
            </a:r>
            <a:fld id="{00000000-1234-1234-1234-123412341234}" type="slidenum">
              <a:rPr lang="en-GB">
                <a:solidFill>
                  <a:srgbClr val="FFFFFF"/>
                </a:solidFill>
              </a:rPr>
              <a:t>29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60" name="Google Shape;360;p44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00" y="1561425"/>
            <a:ext cx="2193150" cy="28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>
            <p:custDataLst>
              <p:tags r:id="rId5"/>
            </p:custDataLst>
          </p:nvPr>
        </p:nvSpPr>
        <p:spPr>
          <a:xfrm>
            <a:off x="200400" y="4434150"/>
            <a:ext cx="329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i="1" dirty="0">
                <a:solidFill>
                  <a:schemeClr val="lt1"/>
                </a:solidFill>
              </a:rPr>
              <a:t>Figure 34.</a:t>
            </a:r>
            <a:r>
              <a:rPr lang="en-GB" sz="700" dirty="0">
                <a:solidFill>
                  <a:schemeClr val="lt1"/>
                </a:solidFill>
              </a:rPr>
              <a:t> Logo (https://humanis.qc.ca/aec-dec/techniques-et-outils-de-gestion-de-projet/). © 2020 par </a:t>
            </a:r>
            <a:r>
              <a:rPr lang="en-GB" sz="700" dirty="0" err="1">
                <a:solidFill>
                  <a:schemeClr val="lt1"/>
                </a:solidFill>
              </a:rPr>
              <a:t>Humanis</a:t>
            </a:r>
            <a:r>
              <a:rPr lang="en-GB" sz="700" dirty="0">
                <a:solidFill>
                  <a:schemeClr val="lt1"/>
                </a:solidFill>
              </a:rPr>
              <a:t>. </a:t>
            </a:r>
            <a:r>
              <a:rPr lang="en-GB" sz="700" dirty="0" err="1">
                <a:solidFill>
                  <a:schemeClr val="lt1"/>
                </a:solidFill>
              </a:rPr>
              <a:t>Reproduit</a:t>
            </a:r>
            <a:r>
              <a:rPr lang="en-GB" sz="700" dirty="0">
                <a:solidFill>
                  <a:schemeClr val="lt1"/>
                </a:solidFill>
              </a:rPr>
              <a:t> avec permission.</a:t>
            </a:r>
            <a:endParaRPr sz="7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26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Plan de la présentation</a:t>
            </a:r>
            <a:endParaRPr sz="3600"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393400" y="454500"/>
            <a:ext cx="3298800" cy="4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>
                <a:solidFill>
                  <a:schemeClr val="lt1"/>
                </a:solidFill>
              </a:rPr>
              <a:t>Solution proposée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Application mobile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>
                <a:solidFill>
                  <a:schemeClr val="lt1"/>
                </a:solidFill>
              </a:rPr>
              <a:t>Gestion des services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>
                <a:solidFill>
                  <a:schemeClr val="lt1"/>
                </a:solidFill>
              </a:rPr>
              <a:t>Proxy inverse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Serveur web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Engins de données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Application PC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Gestion de projet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>
                <a:solidFill>
                  <a:schemeClr val="lt1"/>
                </a:solidFill>
              </a:rPr>
              <a:t>Intégration continue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GB" sz="1800">
                <a:solidFill>
                  <a:schemeClr val="lt1"/>
                </a:solidFill>
              </a:rPr>
              <a:t>Défis surmontés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 - </a:t>
            </a: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Intégration continue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83675" y="316700"/>
            <a:ext cx="4407300" cy="4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GitLab CI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Configuration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 err="1"/>
              <a:t>Conflit</a:t>
            </a:r>
            <a:r>
              <a:rPr lang="en-GB" dirty="0"/>
              <a:t> avec production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Tests en pipeline</a:t>
            </a:r>
            <a:endParaRPr dirty="0"/>
          </a:p>
          <a:p>
            <a:pPr marL="137160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</a:pPr>
            <a:r>
              <a:rPr lang="en-GB" dirty="0"/>
              <a:t>De compilation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 dirty="0" err="1"/>
              <a:t>Unitaires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 dirty="0"/>
              <a:t>De </a:t>
            </a:r>
            <a:r>
              <a:rPr lang="en-GB" dirty="0" err="1"/>
              <a:t>déploiement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Artefacts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Processus</a:t>
            </a:r>
            <a:r>
              <a:rPr lang="en-GB" dirty="0"/>
              <a:t> de </a:t>
            </a:r>
            <a:r>
              <a:rPr lang="en-GB" dirty="0" err="1"/>
              <a:t>révision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Signature des commits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dirty="0" err="1"/>
              <a:t>Intégration</a:t>
            </a:r>
            <a:r>
              <a:rPr lang="en-GB" dirty="0"/>
              <a:t> des </a:t>
            </a:r>
            <a:r>
              <a:rPr lang="en-GB" dirty="0" err="1"/>
              <a:t>changements</a:t>
            </a:r>
            <a:endParaRPr dirty="0"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GB" dirty="0"/>
              <a:t>Branches de versions</a:t>
            </a:r>
            <a:endParaRPr dirty="0"/>
          </a:p>
        </p:txBody>
      </p:sp>
      <p:sp>
        <p:nvSpPr>
          <p:cNvPr id="368" name="Google Shape;368;p45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853027" y="4663225"/>
            <a:ext cx="1167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Olivier Dion - </a:t>
            </a: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369" name="Google Shape;369;p45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325" y="1881300"/>
            <a:ext cx="3490225" cy="2343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0" name="Google Shape;370;p45"/>
          <p:cNvSpPr txBox="1"/>
          <p:nvPr>
            <p:custDataLst>
              <p:tags r:id="rId5"/>
            </p:custDataLst>
          </p:nvPr>
        </p:nvSpPr>
        <p:spPr>
          <a:xfrm>
            <a:off x="61788" y="4182750"/>
            <a:ext cx="372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lt1"/>
                </a:solidFill>
              </a:rPr>
              <a:t>Figure 34.</a:t>
            </a:r>
            <a:r>
              <a:rPr lang="en-GB" sz="900">
                <a:solidFill>
                  <a:schemeClr val="lt1"/>
                </a:solidFill>
              </a:rPr>
              <a:t> Topologie des nœuds dans le processus de développement © 2020 Olivier Dion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5500" y="316700"/>
            <a:ext cx="3163500" cy="14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Défis surmontés</a:t>
            </a:r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83675" y="388950"/>
            <a:ext cx="4407300" cy="4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Période d’apprentissage 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Python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PyQt5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Kotlin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Etc.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Mise à jour du Redmine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Implémentation de “threads” pour une recherche efficace des données dans l’application PC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Utilisation d’un certificat SSL dans l’application mobile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256000" y="4663225"/>
            <a:ext cx="1764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Anastasiya Basanets - </a:t>
            </a:r>
            <a:fld id="{00000000-1234-1234-1234-123412341234}" type="slidenum">
              <a:rPr lang="en-GB">
                <a:solidFill>
                  <a:srgbClr val="FFFFFF"/>
                </a:solidFill>
              </a:rPr>
              <a:t>31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78" name="Google Shape;378;p46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563" y="1988463"/>
            <a:ext cx="3383775" cy="178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9" name="Google Shape;379;p46"/>
          <p:cNvSpPr txBox="1"/>
          <p:nvPr>
            <p:custDataLst>
              <p:tags r:id="rId5"/>
            </p:custDataLst>
          </p:nvPr>
        </p:nvSpPr>
        <p:spPr>
          <a:xfrm>
            <a:off x="118650" y="3769388"/>
            <a:ext cx="3457200" cy="39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 dirty="0">
                <a:solidFill>
                  <a:schemeClr val="lt1"/>
                </a:solidFill>
              </a:rPr>
              <a:t>Figure 35.</a:t>
            </a:r>
            <a:r>
              <a:rPr lang="en-GB" sz="600" dirty="0">
                <a:solidFill>
                  <a:schemeClr val="lt1"/>
                </a:solidFill>
              </a:rPr>
              <a:t> Communication Challenges. (https://www.atmosphereci.com/blog/atmosphere-learning-organization/). © 2020 par Megan </a:t>
            </a:r>
            <a:r>
              <a:rPr lang="en-GB" sz="600" dirty="0" err="1">
                <a:solidFill>
                  <a:schemeClr val="lt1"/>
                </a:solidFill>
              </a:rPr>
              <a:t>Sciera</a:t>
            </a:r>
            <a:r>
              <a:rPr lang="en-GB" sz="600" dirty="0">
                <a:solidFill>
                  <a:schemeClr val="lt1"/>
                </a:solidFill>
              </a:rPr>
              <a:t>. </a:t>
            </a:r>
            <a:r>
              <a:rPr lang="en-GB" sz="600" dirty="0" err="1">
                <a:solidFill>
                  <a:schemeClr val="lt1"/>
                </a:solidFill>
              </a:rPr>
              <a:t>Reproduit</a:t>
            </a:r>
            <a:r>
              <a:rPr lang="en-GB" sz="600" dirty="0">
                <a:solidFill>
                  <a:schemeClr val="lt1"/>
                </a:solidFill>
              </a:rPr>
              <a:t> avec permission.</a:t>
            </a:r>
            <a:endParaRPr sz="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17750" y="398000"/>
            <a:ext cx="2308500" cy="6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24475" y="1768050"/>
            <a:ext cx="8696700" cy="2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Solution </a:t>
            </a:r>
            <a:r>
              <a:rPr lang="en-GB" sz="1800" dirty="0" err="1">
                <a:solidFill>
                  <a:schemeClr val="dk1"/>
                </a:solidFill>
              </a:rPr>
              <a:t>proposée</a:t>
            </a:r>
            <a:r>
              <a:rPr lang="en-GB" sz="1800" dirty="0">
                <a:solidFill>
                  <a:schemeClr val="dk1"/>
                </a:solidFill>
              </a:rPr>
              <a:t> à la </a:t>
            </a:r>
            <a:r>
              <a:rPr lang="en-GB" sz="1800" dirty="0" err="1">
                <a:solidFill>
                  <a:schemeClr val="dk1"/>
                </a:solidFill>
              </a:rPr>
              <a:t>demande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initiale</a:t>
            </a:r>
            <a:r>
              <a:rPr lang="en-GB" sz="1800" dirty="0">
                <a:solidFill>
                  <a:schemeClr val="dk1"/>
                </a:solidFill>
              </a:rPr>
              <a:t> de BIXI </a:t>
            </a:r>
            <a:r>
              <a:rPr lang="en-GB" sz="1800" dirty="0" err="1">
                <a:solidFill>
                  <a:schemeClr val="dk1"/>
                </a:solidFill>
              </a:rPr>
              <a:t>composée</a:t>
            </a:r>
            <a:r>
              <a:rPr lang="en-GB" sz="1800" dirty="0">
                <a:solidFill>
                  <a:schemeClr val="dk1"/>
                </a:solidFill>
              </a:rPr>
              <a:t> de: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Application Android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Serveur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Engins</a:t>
            </a:r>
            <a:r>
              <a:rPr lang="en-GB" dirty="0">
                <a:solidFill>
                  <a:schemeClr val="dk1"/>
                </a:solidFill>
              </a:rPr>
              <a:t> de </a:t>
            </a:r>
            <a:r>
              <a:rPr lang="en-GB" dirty="0" err="1">
                <a:solidFill>
                  <a:schemeClr val="dk1"/>
                </a:solidFill>
              </a:rPr>
              <a:t>données</a:t>
            </a:r>
            <a:r>
              <a:rPr lang="en-GB" dirty="0">
                <a:solidFill>
                  <a:schemeClr val="dk1"/>
                </a:solidFill>
              </a:rPr>
              <a:t> et AI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Application PC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 err="1">
                <a:solidFill>
                  <a:schemeClr val="dk1"/>
                </a:solidFill>
              </a:rPr>
              <a:t>Spécifications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demandées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remplies</a:t>
            </a:r>
            <a:r>
              <a:rPr lang="en-GB" sz="1800" dirty="0">
                <a:solidFill>
                  <a:schemeClr val="dk1"/>
                </a:solidFill>
              </a:rPr>
              <a:t>! </a:t>
            </a:r>
            <a:r>
              <a:rPr lang="en-GB" sz="1800" dirty="0" err="1">
                <a:solidFill>
                  <a:schemeClr val="dk1"/>
                </a:solidFill>
              </a:rPr>
              <a:t>Mais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possibilités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d’améliorations</a:t>
            </a:r>
            <a:r>
              <a:rPr lang="en-GB" sz="1800" dirty="0">
                <a:solidFill>
                  <a:schemeClr val="dk1"/>
                </a:solidFill>
              </a:rPr>
              <a:t>: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 err="1">
                <a:solidFill>
                  <a:schemeClr val="dk1"/>
                </a:solidFill>
              </a:rPr>
              <a:t>Ajouter</a:t>
            </a:r>
            <a:r>
              <a:rPr lang="en-GB" dirty="0">
                <a:solidFill>
                  <a:schemeClr val="dk1"/>
                </a:solidFill>
              </a:rPr>
              <a:t> des </a:t>
            </a:r>
            <a:r>
              <a:rPr lang="en-GB" dirty="0" err="1">
                <a:solidFill>
                  <a:schemeClr val="dk1"/>
                </a:solidFill>
              </a:rPr>
              <a:t>données</a:t>
            </a:r>
            <a:r>
              <a:rPr lang="en-GB" dirty="0">
                <a:solidFill>
                  <a:schemeClr val="dk1"/>
                </a:solidFill>
              </a:rPr>
              <a:t> plus </a:t>
            </a:r>
            <a:r>
              <a:rPr lang="en-GB" dirty="0" err="1">
                <a:solidFill>
                  <a:schemeClr val="dk1"/>
                </a:solidFill>
              </a:rPr>
              <a:t>actuelles</a:t>
            </a:r>
            <a:r>
              <a:rPr lang="en-GB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dirty="0">
                <a:solidFill>
                  <a:schemeClr val="dk1"/>
                </a:solidFill>
              </a:rPr>
              <a:t>Utiliser </a:t>
            </a:r>
            <a:r>
              <a:rPr lang="en-GB" dirty="0" err="1">
                <a:solidFill>
                  <a:schemeClr val="dk1"/>
                </a:solidFill>
              </a:rPr>
              <a:t>possiblement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d’autres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algorithmes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86" name="Google Shape;386;p47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378474" y="4663225"/>
            <a:ext cx="1642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Anastasiya Basanets - </a:t>
            </a:r>
            <a:fld id="{00000000-1234-1234-1234-123412341234}" type="slidenum">
              <a:rPr lang="en-GB">
                <a:solidFill>
                  <a:schemeClr val="dk2"/>
                </a:solidFill>
              </a:rPr>
              <a:t>32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0BB1-FF97-4E6E-A603-9AC6C5CC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476" y="257349"/>
            <a:ext cx="2119047" cy="523001"/>
          </a:xfrm>
        </p:spPr>
        <p:txBody>
          <a:bodyPr/>
          <a:lstStyle/>
          <a:p>
            <a:r>
              <a:rPr lang="fr-CA" dirty="0"/>
              <a:t>Références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8B5E0-5618-4258-9065-1DE8F0E3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474" y="1782696"/>
            <a:ext cx="8147983" cy="3165822"/>
          </a:xfrm>
        </p:spPr>
        <p:txBody>
          <a:bodyPr/>
          <a:lstStyle/>
          <a:p>
            <a:r>
              <a:rPr lang="fr-FR" sz="1400" dirty="0">
                <a:solidFill>
                  <a:schemeClr val="dk1"/>
                </a:solidFill>
              </a:rPr>
              <a:t>BIXI Montréal. (2020). BIXI. Ti</a:t>
            </a:r>
            <a:r>
              <a:rPr lang="fr-CA" sz="1400" dirty="0">
                <a:solidFill>
                  <a:schemeClr val="dk1"/>
                </a:solidFill>
              </a:rPr>
              <a:t>ré de</a:t>
            </a:r>
            <a:r>
              <a:rPr lang="fr-FR" sz="1400" dirty="0">
                <a:solidFill>
                  <a:schemeClr val="dk1"/>
                </a:solidFill>
              </a:rPr>
              <a:t> </a:t>
            </a:r>
            <a:r>
              <a:rPr lang="fr-FR" sz="1400" dirty="0">
                <a:solidFill>
                  <a:schemeClr val="dk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https://www.bixi.com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 err="1">
                <a:solidFill>
                  <a:schemeClr val="dk1"/>
                </a:solidFill>
              </a:rPr>
              <a:t>Linode</a:t>
            </a:r>
            <a:r>
              <a:rPr lang="fr-FR" sz="1400" dirty="0">
                <a:solidFill>
                  <a:schemeClr val="dk1"/>
                </a:solidFill>
              </a:rPr>
              <a:t>. (2020). </a:t>
            </a:r>
            <a:r>
              <a:rPr lang="fr-FR" sz="1400" dirty="0" err="1">
                <a:solidFill>
                  <a:schemeClr val="dk1"/>
                </a:solidFill>
              </a:rPr>
              <a:t>Linode</a:t>
            </a:r>
            <a:r>
              <a:rPr lang="fr-FR" sz="1400" dirty="0">
                <a:solidFill>
                  <a:schemeClr val="dk1"/>
                </a:solidFill>
              </a:rPr>
              <a:t>. Tiré de </a:t>
            </a:r>
            <a:r>
              <a:rPr lang="fr-FR" sz="1400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400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www.linode.com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 err="1">
                <a:solidFill>
                  <a:schemeClr val="dk1"/>
                </a:solidFill>
              </a:rPr>
              <a:t>Kotlin</a:t>
            </a:r>
            <a:r>
              <a:rPr lang="fr-FR" sz="1400" dirty="0">
                <a:solidFill>
                  <a:schemeClr val="dk1"/>
                </a:solidFill>
              </a:rPr>
              <a:t>. (2020). </a:t>
            </a:r>
            <a:r>
              <a:rPr lang="fr-FR" sz="1400" dirty="0" err="1">
                <a:solidFill>
                  <a:schemeClr val="dk1"/>
                </a:solidFill>
              </a:rPr>
              <a:t>Kotlin</a:t>
            </a:r>
            <a:r>
              <a:rPr lang="fr-FR" sz="1400" dirty="0">
                <a:solidFill>
                  <a:schemeClr val="dk1"/>
                </a:solidFill>
              </a:rPr>
              <a:t>. Tiré de </a:t>
            </a:r>
            <a:r>
              <a:rPr lang="fr-FR" sz="1400" dirty="0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400" dirty="0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www.kotlinlang.org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>
                <a:solidFill>
                  <a:schemeClr val="dk1"/>
                </a:solidFill>
              </a:rPr>
              <a:t>Python. (2020). Python. Tiré de </a:t>
            </a:r>
            <a:r>
              <a:rPr lang="fr-FR" sz="1400" dirty="0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400" dirty="0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www.python.org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>
                <a:solidFill>
                  <a:schemeClr val="dk1"/>
                </a:solidFill>
              </a:rPr>
              <a:t>Traefik. (2020). Traefik. Tiré de </a:t>
            </a:r>
            <a:r>
              <a:rPr lang="fr-FR" sz="1400" dirty="0">
                <a:solidFill>
                  <a:schemeClr val="dk1"/>
                </a:solidFill>
                <a:hlinkClick r:id="rId6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400" dirty="0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www.traefik.io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>
                <a:solidFill>
                  <a:schemeClr val="dk1"/>
                </a:solidFill>
              </a:rPr>
              <a:t>Google. (2020). Montréal, Québec [Vue satellite].</a:t>
            </a:r>
          </a:p>
          <a:p>
            <a:r>
              <a:rPr lang="fr-FR" sz="1400" dirty="0">
                <a:solidFill>
                  <a:schemeClr val="dk1"/>
                </a:solidFill>
              </a:rPr>
              <a:t>Docker. (2020). Docker. Tiré de </a:t>
            </a:r>
            <a:r>
              <a:rPr lang="fr-FR" sz="1400" dirty="0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</a:t>
            </a:r>
            <a:r>
              <a:rPr lang="fr-FR" sz="1400" dirty="0">
                <a:solidFill>
                  <a:schemeClr val="dk1"/>
                </a:solidFill>
              </a:rPr>
              <a:t> </a:t>
            </a:r>
          </a:p>
          <a:p>
            <a:r>
              <a:rPr lang="fr-FR" sz="1400" dirty="0">
                <a:solidFill>
                  <a:schemeClr val="dk1"/>
                </a:solidFill>
              </a:rPr>
              <a:t>Yaourt. (2020). PyQt5. </a:t>
            </a:r>
            <a:r>
              <a:rPr lang="fr-FR" sz="1400" dirty="0" err="1">
                <a:solidFill>
                  <a:schemeClr val="dk1"/>
                </a:solidFill>
              </a:rPr>
              <a:t>Wikimedia</a:t>
            </a:r>
            <a:r>
              <a:rPr lang="fr-FR" sz="1400" dirty="0">
                <a:solidFill>
                  <a:schemeClr val="dk1"/>
                </a:solidFill>
              </a:rPr>
              <a:t> Commons. Tiré de </a:t>
            </a:r>
            <a:r>
              <a:rPr lang="fr-FR" sz="1400" dirty="0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https://en.wikipedia.org/wiki/PyQt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>
                <a:solidFill>
                  <a:schemeClr val="dk1"/>
                </a:solidFill>
              </a:rPr>
              <a:t>Humanis. (2020). AEC techniques et outils de gestion de projets. Humanis. Tiré de </a:t>
            </a:r>
            <a:r>
              <a:rPr lang="fr-FR" sz="1400" dirty="0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https://humanis.qc.ca/aec-dec/techniques-et-outils-de-gestion-de-projet/</a:t>
            </a:r>
            <a:endParaRPr lang="fr-FR" sz="1400" dirty="0">
              <a:solidFill>
                <a:schemeClr val="dk1"/>
              </a:solidFill>
            </a:endParaRPr>
          </a:p>
          <a:p>
            <a:r>
              <a:rPr lang="fr-FR" sz="1400" dirty="0" err="1">
                <a:solidFill>
                  <a:schemeClr val="dk1"/>
                </a:solidFill>
              </a:rPr>
              <a:t>Atmosphereci</a:t>
            </a:r>
            <a:r>
              <a:rPr lang="fr-FR" sz="1400" dirty="0">
                <a:solidFill>
                  <a:schemeClr val="dk1"/>
                </a:solidFill>
              </a:rPr>
              <a:t>. (2020). </a:t>
            </a:r>
            <a:r>
              <a:rPr lang="fr-FR" sz="1400" dirty="0" err="1">
                <a:solidFill>
                  <a:schemeClr val="dk1"/>
                </a:solidFill>
              </a:rPr>
              <a:t>Atmosphere</a:t>
            </a:r>
            <a:r>
              <a:rPr lang="fr-FR" sz="1400" dirty="0">
                <a:solidFill>
                  <a:schemeClr val="dk1"/>
                </a:solidFill>
              </a:rPr>
              <a:t> Learning </a:t>
            </a:r>
            <a:r>
              <a:rPr lang="fr-FR" sz="1400" dirty="0" err="1">
                <a:solidFill>
                  <a:schemeClr val="dk1"/>
                </a:solidFill>
              </a:rPr>
              <a:t>Organization</a:t>
            </a:r>
            <a:r>
              <a:rPr lang="fr-FR" sz="1400" dirty="0">
                <a:solidFill>
                  <a:schemeClr val="dk1"/>
                </a:solidFill>
              </a:rPr>
              <a:t>. Tiré de </a:t>
            </a:r>
            <a:r>
              <a:rPr lang="fr-FR" sz="1400" dirty="0">
                <a:solidFill>
                  <a:schemeClr val="dk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https://www.atmosphereci.com/blog/atmosphere-learning-organization/</a:t>
            </a:r>
            <a:r>
              <a:rPr lang="fr-FR" sz="1400" dirty="0">
                <a:solidFill>
                  <a:schemeClr val="dk1"/>
                </a:solidFill>
              </a:rPr>
              <a:t> </a:t>
            </a:r>
            <a:endParaRPr lang="en-CA" sz="1400" dirty="0">
              <a:solidFill>
                <a:schemeClr val="dk1"/>
              </a:solidFill>
            </a:endParaRPr>
          </a:p>
          <a:p>
            <a:endParaRPr lang="fr-FR" sz="1400" dirty="0">
              <a:latin typeface="+mn-lt"/>
            </a:endParaRPr>
          </a:p>
          <a:p>
            <a:endParaRPr lang="fr-FR" sz="1400" dirty="0">
              <a:latin typeface="+mn-lt"/>
            </a:endParaRPr>
          </a:p>
          <a:p>
            <a:endParaRPr lang="fr-FR" sz="1400" dirty="0">
              <a:latin typeface="+mn-lt"/>
            </a:endParaRPr>
          </a:p>
          <a:p>
            <a:endParaRPr lang="fr-FR" sz="1400" dirty="0">
              <a:latin typeface="+mn-lt"/>
            </a:endParaRPr>
          </a:p>
          <a:p>
            <a:endParaRPr lang="fr-FR" sz="1400" dirty="0">
              <a:latin typeface="+mn-lt"/>
            </a:endParaRPr>
          </a:p>
          <a:p>
            <a:endParaRPr lang="en-CA" sz="14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A4754-9913-4C15-9495-F163A19A9C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87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9300" y="88100"/>
            <a:ext cx="3163500" cy="1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proposée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61375" y="1063350"/>
            <a:ext cx="4407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Système</a:t>
            </a:r>
            <a:r>
              <a:rPr lang="en-GB" dirty="0"/>
              <a:t> </a:t>
            </a:r>
            <a:r>
              <a:rPr lang="en-GB" dirty="0" err="1"/>
              <a:t>distribué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Application Android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Application PC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Serveur</a:t>
            </a:r>
            <a:r>
              <a:rPr lang="en-GB" dirty="0"/>
              <a:t>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Engins</a:t>
            </a:r>
            <a:r>
              <a:rPr lang="en-GB" dirty="0"/>
              <a:t> de </a:t>
            </a:r>
            <a:r>
              <a:rPr lang="en-GB" dirty="0" err="1"/>
              <a:t>données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dirty="0"/>
              <a:t>Utilisation de </a:t>
            </a:r>
            <a:r>
              <a:rPr lang="en-GB" dirty="0" err="1"/>
              <a:t>linode</a:t>
            </a:r>
            <a:r>
              <a:rPr lang="en-GB" dirty="0"/>
              <a:t> pour </a:t>
            </a:r>
            <a:r>
              <a:rPr lang="en-GB" dirty="0" err="1"/>
              <a:t>héberger</a:t>
            </a:r>
            <a:r>
              <a:rPr lang="en-GB" dirty="0"/>
              <a:t> le </a:t>
            </a:r>
            <a:r>
              <a:rPr lang="en-GB" dirty="0" err="1"/>
              <a:t>serveur</a:t>
            </a:r>
            <a:r>
              <a:rPr lang="en-GB" dirty="0"/>
              <a:t> et les </a:t>
            </a:r>
            <a:r>
              <a:rPr lang="en-GB" dirty="0" err="1"/>
              <a:t>engins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5981625" y="4663225"/>
            <a:ext cx="30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Charbonneau, Jean-Olivier Dalphond - </a:t>
            </a: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12" name="Google Shape;112;p19"/>
          <p:cNvPicPr preferRelativeResize="0"/>
          <p:nvPr>
            <p:custDataLst>
              <p:tags r:id="rId4"/>
            </p:custDataLst>
          </p:nvPr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77378" y="1536925"/>
            <a:ext cx="1339744" cy="5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custDataLst>
              <p:tags r:id="rId5"/>
            </p:custDataLst>
          </p:nvPr>
        </p:nvSpPr>
        <p:spPr>
          <a:xfrm>
            <a:off x="82275" y="2079375"/>
            <a:ext cx="33774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 dirty="0">
                <a:solidFill>
                  <a:schemeClr val="lt1"/>
                </a:solidFill>
              </a:rPr>
              <a:t>Figure 3</a:t>
            </a:r>
            <a:r>
              <a:rPr lang="en-GB" sz="600" dirty="0">
                <a:solidFill>
                  <a:schemeClr val="lt1"/>
                </a:solidFill>
              </a:rPr>
              <a:t>. Logo (www.linode.com). © 2020 par </a:t>
            </a:r>
            <a:r>
              <a:rPr lang="en-GB" sz="600" dirty="0" err="1">
                <a:solidFill>
                  <a:schemeClr val="lt1"/>
                </a:solidFill>
              </a:rPr>
              <a:t>Linode</a:t>
            </a:r>
            <a:r>
              <a:rPr lang="en-GB" sz="600" dirty="0">
                <a:solidFill>
                  <a:schemeClr val="lt1"/>
                </a:solidFill>
              </a:rPr>
              <a:t>. </a:t>
            </a:r>
            <a:r>
              <a:rPr lang="en-GB" sz="600" dirty="0" err="1">
                <a:solidFill>
                  <a:schemeClr val="lt1"/>
                </a:solidFill>
              </a:rPr>
              <a:t>Reproduit</a:t>
            </a:r>
            <a:r>
              <a:rPr lang="en-GB" sz="600" dirty="0">
                <a:solidFill>
                  <a:schemeClr val="lt1"/>
                </a:solidFill>
              </a:rPr>
              <a:t> avec permission.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114" name="Google Shape;114;p19"/>
          <p:cNvPicPr preferRelativeResize="0"/>
          <p:nvPr>
            <p:custDataLst>
              <p:tags r:id="rId6"/>
            </p:custDataLst>
          </p:nvPr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30425" y="2339125"/>
            <a:ext cx="1633600" cy="5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>
            <p:custDataLst>
              <p:tags r:id="rId7"/>
            </p:custDataLst>
          </p:nvPr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30450" y="3139205"/>
            <a:ext cx="1633600" cy="52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>
            <p:custDataLst>
              <p:tags r:id="rId8"/>
            </p:custDataLst>
          </p:nvPr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30451" y="3938917"/>
            <a:ext cx="1633600" cy="49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custDataLst>
              <p:tags r:id="rId9"/>
            </p:custDataLst>
          </p:nvPr>
        </p:nvSpPr>
        <p:spPr>
          <a:xfrm>
            <a:off x="158550" y="2761725"/>
            <a:ext cx="33774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>
                <a:solidFill>
                  <a:schemeClr val="lt1"/>
                </a:solidFill>
              </a:rPr>
              <a:t>Figure 4</a:t>
            </a:r>
            <a:r>
              <a:rPr lang="en-GB" sz="600">
                <a:solidFill>
                  <a:schemeClr val="lt1"/>
                </a:solidFill>
              </a:rPr>
              <a:t>. Logo (www.kotlinlang.org). © 2020 par Kotlin. Reproduit avec permission.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 txBox="1"/>
          <p:nvPr>
            <p:custDataLst>
              <p:tags r:id="rId10"/>
            </p:custDataLst>
          </p:nvPr>
        </p:nvSpPr>
        <p:spPr>
          <a:xfrm>
            <a:off x="158550" y="3676125"/>
            <a:ext cx="33774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>
                <a:solidFill>
                  <a:schemeClr val="lt1"/>
                </a:solidFill>
              </a:rPr>
              <a:t>Figure 5</a:t>
            </a:r>
            <a:r>
              <a:rPr lang="en-GB" sz="600">
                <a:solidFill>
                  <a:schemeClr val="lt1"/>
                </a:solidFill>
              </a:rPr>
              <a:t>. Logo (www.python.org). © 2020 par Python. Reproduit avec permission.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/>
          <p:nvPr>
            <p:custDataLst>
              <p:tags r:id="rId11"/>
            </p:custDataLst>
          </p:nvPr>
        </p:nvSpPr>
        <p:spPr>
          <a:xfrm>
            <a:off x="158550" y="4438125"/>
            <a:ext cx="33774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i="1">
                <a:solidFill>
                  <a:schemeClr val="lt1"/>
                </a:solidFill>
              </a:rPr>
              <a:t>Figure 6</a:t>
            </a:r>
            <a:r>
              <a:rPr lang="en-GB" sz="600">
                <a:solidFill>
                  <a:schemeClr val="lt1"/>
                </a:solidFill>
              </a:rPr>
              <a:t>. Logo (www.traefik.io). © 2020 par Traefik. Reproduit avec permission.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4450" y="240500"/>
            <a:ext cx="31908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App. Android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32275" y="1221300"/>
            <a:ext cx="4080000" cy="27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 simple et intuitif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Sondage pour accueillir l’usager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Flexibilité: Navigation et menu au bas de l’écran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Carte de la ville et marqueurs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Graphiques: colonnes et lignes</a:t>
            </a: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7215532" y="4663225"/>
            <a:ext cx="1805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Jean-Olivier Dalphond - </a:t>
            </a: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27" name="Google Shape;127;p20"/>
          <p:cNvPicPr preferRelativeResize="0"/>
          <p:nvPr>
            <p:custDataLst>
              <p:tags r:id="rId4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912" y="1100182"/>
            <a:ext cx="2061900" cy="32990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" name="Google Shape;128;p20"/>
          <p:cNvSpPr txBox="1"/>
          <p:nvPr>
            <p:custDataLst>
              <p:tags r:id="rId5"/>
            </p:custDataLst>
          </p:nvPr>
        </p:nvSpPr>
        <p:spPr>
          <a:xfrm>
            <a:off x="74150" y="4355675"/>
            <a:ext cx="35115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lt1"/>
                </a:solidFill>
              </a:rPr>
              <a:t>Figure 7.</a:t>
            </a:r>
            <a:r>
              <a:rPr lang="en-GB" sz="800">
                <a:solidFill>
                  <a:schemeClr val="lt1"/>
                </a:solidFill>
              </a:rPr>
              <a:t> Application Android © Jean-Olivier Dalphond, Samuel Charbonneau. Données cartographiques © 2020 par Google. Reproduit avec permission.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21600" y="296900"/>
            <a:ext cx="67008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d’ensemble de l’architecture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5941125" y="1899325"/>
            <a:ext cx="2259900" cy="26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MVVM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JetPack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Material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Volley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AAChart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  <p:custDataLst>
              <p:tags r:id="rId3"/>
            </p:custDataLst>
          </p:nvPr>
        </p:nvSpPr>
        <p:spPr>
          <a:xfrm>
            <a:off x="6581673" y="4663225"/>
            <a:ext cx="2439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Jean-Olivier Dalphond - </a:t>
            </a: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36" name="Google Shape;136;p21"/>
          <p:cNvPicPr preferRelativeResize="0"/>
          <p:nvPr>
            <p:custDataLst>
              <p:tags r:id="rId4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025" y="1049450"/>
            <a:ext cx="4591226" cy="3689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7" name="Google Shape;137;p21"/>
          <p:cNvSpPr txBox="1"/>
          <p:nvPr>
            <p:custDataLst>
              <p:tags r:id="rId5"/>
            </p:custDataLst>
          </p:nvPr>
        </p:nvSpPr>
        <p:spPr>
          <a:xfrm>
            <a:off x="855775" y="4726975"/>
            <a:ext cx="44739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/>
              <a:t>Figure 8.</a:t>
            </a:r>
            <a:r>
              <a:rPr lang="en-GB" sz="800"/>
              <a:t> Architecture Android © 2020 Jean-Olivier Dalphond, Samuel Charbonneau</a:t>
            </a:r>
            <a:endParaRPr sz="800"/>
          </a:p>
        </p:txBody>
      </p:sp>
      <p:sp>
        <p:nvSpPr>
          <p:cNvPr id="138" name="Google Shape;138;p21"/>
          <p:cNvSpPr txBox="1"/>
          <p:nvPr>
            <p:custDataLst>
              <p:tags r:id="rId6"/>
            </p:custDataLst>
          </p:nvPr>
        </p:nvSpPr>
        <p:spPr>
          <a:xfrm>
            <a:off x="4494775" y="3166225"/>
            <a:ext cx="8349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et engins de données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3903550" y="2243300"/>
            <a:ext cx="47760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Logo Bixi: identifie rapidement le contexte d’utilisation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Formulaire réduit au minimum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Remerciements et droits d’auteurs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Navigation vers l’onglet Sondage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  <p:custDataLst>
              <p:tags r:id="rId2"/>
            </p:custDataLst>
          </p:nvPr>
        </p:nvSpPr>
        <p:spPr>
          <a:xfrm>
            <a:off x="7243383" y="4663225"/>
            <a:ext cx="177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Jean-Olivier Dalphond - </a:t>
            </a: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45" name="Google Shape;145;p22"/>
          <p:cNvPicPr preferRelativeResize="0"/>
          <p:nvPr>
            <p:custDataLst>
              <p:tags r:id="rId3"/>
            </p:custDataLst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8851" y="1150387"/>
            <a:ext cx="2075550" cy="3320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6" name="Google Shape;146;p22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798400" y="257075"/>
            <a:ext cx="3547200" cy="6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Onglet Paramètres</a:t>
            </a:r>
            <a:endParaRPr/>
          </a:p>
        </p:txBody>
      </p:sp>
      <p:sp>
        <p:nvSpPr>
          <p:cNvPr id="147" name="Google Shape;147;p22"/>
          <p:cNvSpPr txBox="1"/>
          <p:nvPr>
            <p:custDataLst>
              <p:tags r:id="rId5"/>
            </p:custDataLst>
          </p:nvPr>
        </p:nvSpPr>
        <p:spPr>
          <a:xfrm>
            <a:off x="880650" y="4538525"/>
            <a:ext cx="2811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 9.</a:t>
            </a:r>
            <a:r>
              <a:rPr lang="en-GB" sz="800">
                <a:solidFill>
                  <a:schemeClr val="dk1"/>
                </a:solidFill>
              </a:rPr>
              <a:t> Application Android, Paramètres © Jean-Olivier Dalphond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6919578" y="4663225"/>
            <a:ext cx="210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Jean-Olivier Dalphond - </a:t>
            </a: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53" name="Google Shape;153;p23"/>
          <p:cNvPicPr preferRelativeResize="0"/>
          <p:nvPr>
            <p:custDataLst>
              <p:tags r:id="rId2"/>
            </p:custDataLst>
          </p:nvPr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988" y="1228949"/>
            <a:ext cx="2101500" cy="3362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4" name="Google Shape;154;p23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809050" y="161050"/>
            <a:ext cx="3525900" cy="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Onglet Sondage</a:t>
            </a:r>
            <a:endParaRPr/>
          </a:p>
        </p:txBody>
      </p:sp>
      <p:pic>
        <p:nvPicPr>
          <p:cNvPr id="155" name="Google Shape;155;p23"/>
          <p:cNvPicPr preferRelativeResize="0"/>
          <p:nvPr>
            <p:custDataLst>
              <p:tags r:id="rId4"/>
            </p:custDataLst>
          </p:nvPr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7587" y="1228938"/>
            <a:ext cx="2101500" cy="3362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23"/>
          <p:cNvSpPr/>
          <p:nvPr>
            <p:custDataLst>
              <p:tags r:id="rId5"/>
            </p:custDataLst>
          </p:nvPr>
        </p:nvSpPr>
        <p:spPr>
          <a:xfrm>
            <a:off x="2642585" y="2632650"/>
            <a:ext cx="390900" cy="29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/>
          <p:nvPr>
            <p:custDataLst>
              <p:tags r:id="rId6"/>
            </p:custDataLst>
          </p:nvPr>
        </p:nvSpPr>
        <p:spPr>
          <a:xfrm>
            <a:off x="5474150" y="1859725"/>
            <a:ext cx="3525900" cy="28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Design </a:t>
            </a:r>
            <a:r>
              <a:rPr lang="en-GB" sz="1800" dirty="0" err="1"/>
              <a:t>épuré</a:t>
            </a:r>
            <a:r>
              <a:rPr lang="en-GB" sz="1800" dirty="0"/>
              <a:t>: </a:t>
            </a:r>
            <a:r>
              <a:rPr lang="en-GB" sz="1800" dirty="0" err="1"/>
              <a:t>étapes</a:t>
            </a:r>
            <a:r>
              <a:rPr lang="en-GB" sz="1800" dirty="0"/>
              <a:t> </a:t>
            </a:r>
            <a:r>
              <a:rPr lang="en-GB" sz="1800" dirty="0" err="1"/>
              <a:t>claires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 err="1"/>
              <a:t>Informations</a:t>
            </a:r>
            <a:r>
              <a:rPr lang="en-GB" sz="1800" dirty="0"/>
              <a:t> de </a:t>
            </a:r>
            <a:r>
              <a:rPr lang="en-GB" sz="1800" dirty="0" err="1"/>
              <a:t>l’usager</a:t>
            </a:r>
            <a:r>
              <a:rPr lang="en-GB" sz="1800" dirty="0"/>
              <a:t> : </a:t>
            </a:r>
            <a:r>
              <a:rPr lang="en-GB" sz="1800" dirty="0" err="1"/>
              <a:t>peu</a:t>
            </a:r>
            <a:r>
              <a:rPr lang="en-GB" sz="1800" dirty="0"/>
              <a:t> de champs à </a:t>
            </a:r>
            <a:r>
              <a:rPr lang="en-GB" sz="1800" dirty="0" err="1"/>
              <a:t>compléter</a:t>
            </a:r>
            <a:r>
              <a:rPr lang="en-GB" sz="1800" dirty="0"/>
              <a:t>, </a:t>
            </a:r>
            <a:r>
              <a:rPr lang="en-GB" sz="1800" dirty="0" err="1"/>
              <a:t>rapide</a:t>
            </a: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 dirty="0"/>
              <a:t>Choix: </a:t>
            </a:r>
            <a:r>
              <a:rPr lang="en-GB" sz="1800" dirty="0" err="1"/>
              <a:t>remplir</a:t>
            </a:r>
            <a:r>
              <a:rPr lang="en-GB" sz="1800" dirty="0"/>
              <a:t> de nouveau </a:t>
            </a:r>
            <a:r>
              <a:rPr lang="en-GB" sz="1800" dirty="0" err="1"/>
              <a:t>ou</a:t>
            </a:r>
            <a:r>
              <a:rPr lang="en-GB" sz="1800" dirty="0"/>
              <a:t> recherche de station (Google Maps)</a:t>
            </a:r>
            <a:endParaRPr sz="1800" dirty="0"/>
          </a:p>
        </p:txBody>
      </p:sp>
      <p:sp>
        <p:nvSpPr>
          <p:cNvPr id="158" name="Google Shape;158;p23"/>
          <p:cNvSpPr txBox="1"/>
          <p:nvPr>
            <p:custDataLst>
              <p:tags r:id="rId7"/>
            </p:custDataLst>
          </p:nvPr>
        </p:nvSpPr>
        <p:spPr>
          <a:xfrm>
            <a:off x="261950" y="4645225"/>
            <a:ext cx="5212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chemeClr val="dk1"/>
                </a:solidFill>
              </a:rPr>
              <a:t>Figures 10 et 11.</a:t>
            </a:r>
            <a:r>
              <a:rPr lang="en-GB" sz="800">
                <a:solidFill>
                  <a:schemeClr val="dk1"/>
                </a:solidFill>
              </a:rPr>
              <a:t> Application Android, Sondage © Jean-Olivier Dalphond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ldNum" idx="12"/>
            <p:custDataLst>
              <p:tags r:id="rId1"/>
            </p:custDataLst>
          </p:nvPr>
        </p:nvSpPr>
        <p:spPr>
          <a:xfrm>
            <a:off x="7228272" y="4663225"/>
            <a:ext cx="1793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Samuel Charbonneau - </a:t>
            </a: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24475" y="130750"/>
            <a:ext cx="8495700" cy="7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Onglet Recherche - Google Maps</a:t>
            </a:r>
            <a:endParaRPr dirty="0"/>
          </a:p>
        </p:txBody>
      </p:sp>
      <p:pic>
        <p:nvPicPr>
          <p:cNvPr id="165" name="Google Shape;165;p24"/>
          <p:cNvPicPr preferRelativeResize="0"/>
          <p:nvPr>
            <p:custDataLst>
              <p:tags r:id="rId3"/>
            </p:custDataLst>
          </p:nvPr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1080851"/>
            <a:ext cx="2255400" cy="3608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4"/>
          <p:cNvPicPr preferRelativeResize="0"/>
          <p:nvPr>
            <p:custDataLst>
              <p:tags r:id="rId4"/>
            </p:custDataLst>
          </p:nvPr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16475" y="1080851"/>
            <a:ext cx="2255400" cy="3608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7" name="Google Shape;167;p24"/>
          <p:cNvSpPr/>
          <p:nvPr>
            <p:custDataLst>
              <p:tags r:id="rId5"/>
            </p:custDataLst>
          </p:nvPr>
        </p:nvSpPr>
        <p:spPr>
          <a:xfrm>
            <a:off x="2723138" y="2493825"/>
            <a:ext cx="473400" cy="29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4"/>
          <p:cNvPicPr preferRelativeResize="0"/>
          <p:nvPr>
            <p:custDataLst>
              <p:tags r:id="rId6"/>
            </p:custDataLst>
          </p:nvPr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21250" y="1080863"/>
            <a:ext cx="2255400" cy="3608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9" name="Google Shape;169;p24"/>
          <p:cNvSpPr/>
          <p:nvPr>
            <p:custDataLst>
              <p:tags r:id="rId7"/>
            </p:custDataLst>
          </p:nvPr>
        </p:nvSpPr>
        <p:spPr>
          <a:xfrm>
            <a:off x="5827138" y="2493825"/>
            <a:ext cx="473400" cy="29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 txBox="1"/>
          <p:nvPr>
            <p:custDataLst>
              <p:tags r:id="rId8"/>
            </p:custDataLst>
          </p:nvPr>
        </p:nvSpPr>
        <p:spPr>
          <a:xfrm>
            <a:off x="-195250" y="4721425"/>
            <a:ext cx="8042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 dirty="0">
                <a:solidFill>
                  <a:schemeClr val="dk1"/>
                </a:solidFill>
              </a:rPr>
              <a:t>Figures 12, 13 et 14.</a:t>
            </a:r>
            <a:r>
              <a:rPr lang="en-GB" sz="800" dirty="0">
                <a:solidFill>
                  <a:schemeClr val="dk1"/>
                </a:solidFill>
              </a:rPr>
              <a:t> Application Android, Recherche © Samuel Charbonneau. </a:t>
            </a:r>
            <a:r>
              <a:rPr lang="en-GB" sz="800" dirty="0" err="1">
                <a:solidFill>
                  <a:schemeClr val="dk1"/>
                </a:solidFill>
              </a:rPr>
              <a:t>Données</a:t>
            </a:r>
            <a:r>
              <a:rPr lang="en-GB" sz="800" dirty="0">
                <a:solidFill>
                  <a:schemeClr val="dk1"/>
                </a:solidFill>
              </a:rPr>
              <a:t> </a:t>
            </a:r>
            <a:r>
              <a:rPr lang="en-GB" sz="800" dirty="0" err="1">
                <a:solidFill>
                  <a:schemeClr val="dk1"/>
                </a:solidFill>
              </a:rPr>
              <a:t>cartographiques</a:t>
            </a:r>
            <a:r>
              <a:rPr lang="en-GB" sz="800" dirty="0">
                <a:solidFill>
                  <a:schemeClr val="dk1"/>
                </a:solidFill>
              </a:rPr>
              <a:t> © 2020 par Google. </a:t>
            </a:r>
            <a:r>
              <a:rPr lang="en-GB" sz="800" dirty="0" err="1">
                <a:solidFill>
                  <a:schemeClr val="dk1"/>
                </a:solidFill>
              </a:rPr>
              <a:t>Reproduit</a:t>
            </a:r>
            <a:r>
              <a:rPr lang="en-GB" sz="800" dirty="0">
                <a:solidFill>
                  <a:schemeClr val="dk1"/>
                </a:solidFill>
              </a:rPr>
              <a:t> avec permission.</a:t>
            </a:r>
            <a:endParaRPr sz="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1555</Words>
  <Application>Microsoft Office PowerPoint</Application>
  <PresentationFormat>On-screen Show (16:9)</PresentationFormat>
  <Paragraphs>279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PolyBixi</vt:lpstr>
      <vt:lpstr>Mise en contexte</vt:lpstr>
      <vt:lpstr>Plan de la présentation</vt:lpstr>
      <vt:lpstr>Solution proposée</vt:lpstr>
      <vt:lpstr>App. Android</vt:lpstr>
      <vt:lpstr>Vue d’ensemble de l’architecture</vt:lpstr>
      <vt:lpstr>Onglet Paramètres</vt:lpstr>
      <vt:lpstr> Onglet Sondage</vt:lpstr>
      <vt:lpstr> Onglet Recherche - Google Maps</vt:lpstr>
      <vt:lpstr>Onglet Statistiques</vt:lpstr>
      <vt:lpstr>Vue d’ensemble du projet </vt:lpstr>
      <vt:lpstr>Gestions des services </vt:lpstr>
      <vt:lpstr>Proxy inverse</vt:lpstr>
      <vt:lpstr>Serveur web</vt:lpstr>
      <vt:lpstr>Engin de données</vt:lpstr>
      <vt:lpstr>Aperçu de l’architecture</vt:lpstr>
      <vt:lpstr>Engin 1: Stations</vt:lpstr>
      <vt:lpstr>Engin 2: Données historiques</vt:lpstr>
      <vt:lpstr>Engin 3: Intelligence Artificielle (IA)</vt:lpstr>
      <vt:lpstr>Engin 3: IA</vt:lpstr>
      <vt:lpstr>Engin 3: IA</vt:lpstr>
      <vt:lpstr>Application PC</vt:lpstr>
      <vt:lpstr>Aperçu de l’architecture</vt:lpstr>
      <vt:lpstr>Page de connexion</vt:lpstr>
      <vt:lpstr>Page d'accueil</vt:lpstr>
      <vt:lpstr>Page changement mot de passe</vt:lpstr>
      <vt:lpstr>Page consultation des résultats du sondage</vt:lpstr>
      <vt:lpstr>Page consultation des messages logs des engins de données</vt:lpstr>
      <vt:lpstr>Gestion de projet</vt:lpstr>
      <vt:lpstr>Intégration continue </vt:lpstr>
      <vt:lpstr>Défis surmontés</vt:lpstr>
      <vt:lpstr>Conclusion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PolyBixi</dc:title>
  <dc:creator>mariam sarwat</dc:creator>
  <cp:lastModifiedBy>mariam sarwat</cp:lastModifiedBy>
  <cp:revision>11</cp:revision>
  <dcterms:modified xsi:type="dcterms:W3CDTF">2020-11-30T14:05:25Z</dcterms:modified>
</cp:coreProperties>
</file>